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0"/>
  </p:notesMasterIdLst>
  <p:sldIdLst>
    <p:sldId id="256" r:id="rId4"/>
    <p:sldId id="288" r:id="rId5"/>
    <p:sldId id="298" r:id="rId6"/>
    <p:sldId id="294" r:id="rId7"/>
    <p:sldId id="295" r:id="rId8"/>
    <p:sldId id="301" r:id="rId9"/>
    <p:sldId id="267" r:id="rId10"/>
    <p:sldId id="302" r:id="rId11"/>
    <p:sldId id="257" r:id="rId12"/>
    <p:sldId id="261" r:id="rId13"/>
    <p:sldId id="258" r:id="rId14"/>
    <p:sldId id="259" r:id="rId15"/>
    <p:sldId id="260" r:id="rId16"/>
    <p:sldId id="262" r:id="rId17"/>
    <p:sldId id="263" r:id="rId18"/>
    <p:sldId id="264" r:id="rId19"/>
    <p:sldId id="300" r:id="rId21"/>
    <p:sldId id="270" r:id="rId22"/>
    <p:sldId id="271" r:id="rId23"/>
    <p:sldId id="274" r:id="rId24"/>
    <p:sldId id="275" r:id="rId25"/>
    <p:sldId id="276" r:id="rId26"/>
    <p:sldId id="277" r:id="rId27"/>
    <p:sldId id="278" r:id="rId28"/>
    <p:sldId id="279" r:id="rId29"/>
    <p:sldId id="305" r:id="rId30"/>
    <p:sldId id="299" r:id="rId31"/>
    <p:sldId id="284" r:id="rId32"/>
    <p:sldId id="285" r:id="rId33"/>
    <p:sldId id="286" r:id="rId34"/>
    <p:sldId id="287" r:id="rId35"/>
    <p:sldId id="303" r:id="rId36"/>
    <p:sldId id="281" r:id="rId37"/>
    <p:sldId id="282" r:id="rId38"/>
    <p:sldId id="283" r:id="rId39"/>
    <p:sldId id="304"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88"/>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image" Target="../media/image1.png"/><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image" Target="../media/image2.png"/><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image" Target="../media/image3.png"/><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24.xml"/><Relationship Id="rId8" Type="http://schemas.openxmlformats.org/officeDocument/2006/relationships/tags" Target="../tags/tag123.xml"/><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image" Target="../media/image4.png"/><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任意多边形: 形状 7"/>
          <p:cNvSpPr/>
          <p:nvPr userDrawn="1">
            <p:custDataLst>
              <p:tags r:id="rId2"/>
            </p:custDataLst>
          </p:nvPr>
        </p:nvSpPr>
        <p:spPr>
          <a:xfrm>
            <a:off x="6055961" y="826274"/>
            <a:ext cx="5909293" cy="5793934"/>
          </a:xfrm>
          <a:custGeom>
            <a:avLst/>
            <a:gdLst>
              <a:gd name="connsiteX0" fmla="*/ 3879682 w 5909293"/>
              <a:gd name="connsiteY0" fmla="*/ 175 h 5793934"/>
              <a:gd name="connsiteX1" fmla="*/ 4334567 w 5909293"/>
              <a:gd name="connsiteY1" fmla="*/ 60453 h 5793934"/>
              <a:gd name="connsiteX2" fmla="*/ 5246308 w 5909293"/>
              <a:gd name="connsiteY2" fmla="*/ 1122598 h 5793934"/>
              <a:gd name="connsiteX3" fmla="*/ 5872742 w 5909293"/>
              <a:gd name="connsiteY3" fmla="*/ 3288868 h 5793934"/>
              <a:gd name="connsiteX4" fmla="*/ 5819651 w 5909293"/>
              <a:gd name="connsiteY4" fmla="*/ 4125030 h 5793934"/>
              <a:gd name="connsiteX5" fmla="*/ 5157837 w 5909293"/>
              <a:gd name="connsiteY5" fmla="*/ 4912778 h 5793934"/>
              <a:gd name="connsiteX6" fmla="*/ 3379536 w 5909293"/>
              <a:gd name="connsiteY6" fmla="*/ 5735681 h 5793934"/>
              <a:gd name="connsiteX7" fmla="*/ 2078353 w 5909293"/>
              <a:gd name="connsiteY7" fmla="*/ 5726438 h 5793934"/>
              <a:gd name="connsiteX8" fmla="*/ 1489530 w 5909293"/>
              <a:gd name="connsiteY8" fmla="*/ 5363600 h 5793934"/>
              <a:gd name="connsiteX9" fmla="*/ 1035251 w 5909293"/>
              <a:gd name="connsiteY9" fmla="*/ 4220617 h 5793934"/>
              <a:gd name="connsiteX10" fmla="*/ 602247 w 5909293"/>
              <a:gd name="connsiteY10" fmla="*/ 3634929 h 5793934"/>
              <a:gd name="connsiteX11" fmla="*/ 169546 w 5909293"/>
              <a:gd name="connsiteY11" fmla="*/ 2942699 h 5793934"/>
              <a:gd name="connsiteX12" fmla="*/ 652478 w 5909293"/>
              <a:gd name="connsiteY12" fmla="*/ 842508 h 5793934"/>
              <a:gd name="connsiteX13" fmla="*/ 1316613 w 5909293"/>
              <a:gd name="connsiteY13" fmla="*/ 445895 h 5793934"/>
              <a:gd name="connsiteX14" fmla="*/ 1375567 w 5909293"/>
              <a:gd name="connsiteY14" fmla="*/ 424437 h 5793934"/>
              <a:gd name="connsiteX15" fmla="*/ 3408460 w 5909293"/>
              <a:gd name="connsiteY15" fmla="*/ 39296 h 5793934"/>
              <a:gd name="connsiteX16" fmla="*/ 3879682 w 5909293"/>
              <a:gd name="connsiteY16" fmla="*/ 175 h 579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9293" h="5793934">
                <a:moveTo>
                  <a:pt x="3879682" y="175"/>
                </a:moveTo>
                <a:cubicBezTo>
                  <a:pt x="4036099" y="-1809"/>
                  <a:pt x="4189792" y="12773"/>
                  <a:pt x="4334567" y="60453"/>
                </a:cubicBezTo>
                <a:cubicBezTo>
                  <a:pt x="4813657" y="215756"/>
                  <a:pt x="5066087" y="681130"/>
                  <a:pt x="5246308" y="1122598"/>
                </a:cubicBezTo>
                <a:cubicBezTo>
                  <a:pt x="5530593" y="1818660"/>
                  <a:pt x="5740779" y="2546018"/>
                  <a:pt x="5872742" y="3288868"/>
                </a:cubicBezTo>
                <a:cubicBezTo>
                  <a:pt x="5918136" y="3538857"/>
                  <a:pt x="5941127" y="3794404"/>
                  <a:pt x="5819651" y="4125030"/>
                </a:cubicBezTo>
                <a:cubicBezTo>
                  <a:pt x="5698175" y="4455657"/>
                  <a:pt x="5555500" y="4602769"/>
                  <a:pt x="5157837" y="4912778"/>
                </a:cubicBezTo>
                <a:cubicBezTo>
                  <a:pt x="4760174" y="5222787"/>
                  <a:pt x="3749504" y="5653807"/>
                  <a:pt x="3379536" y="5735681"/>
                </a:cubicBezTo>
                <a:cubicBezTo>
                  <a:pt x="3009569" y="5817556"/>
                  <a:pt x="2330918" y="5811898"/>
                  <a:pt x="2078353" y="5726438"/>
                </a:cubicBezTo>
                <a:cubicBezTo>
                  <a:pt x="1825789" y="5640979"/>
                  <a:pt x="1633575" y="5511056"/>
                  <a:pt x="1489530" y="5363600"/>
                </a:cubicBezTo>
                <a:cubicBezTo>
                  <a:pt x="1194462" y="5065173"/>
                  <a:pt x="1220104" y="4592041"/>
                  <a:pt x="1035251" y="4220617"/>
                </a:cubicBezTo>
                <a:cubicBezTo>
                  <a:pt x="929927" y="4002824"/>
                  <a:pt x="753122" y="3825759"/>
                  <a:pt x="602247" y="3634929"/>
                </a:cubicBezTo>
                <a:cubicBezTo>
                  <a:pt x="430739" y="3418728"/>
                  <a:pt x="291908" y="3187171"/>
                  <a:pt x="169546" y="2942699"/>
                </a:cubicBezTo>
                <a:cubicBezTo>
                  <a:pt x="-176217" y="2249976"/>
                  <a:pt x="17688" y="1398039"/>
                  <a:pt x="652478" y="842508"/>
                </a:cubicBezTo>
                <a:cubicBezTo>
                  <a:pt x="844971" y="671207"/>
                  <a:pt x="1070014" y="535650"/>
                  <a:pt x="1316613" y="445895"/>
                </a:cubicBezTo>
                <a:cubicBezTo>
                  <a:pt x="1336025" y="438830"/>
                  <a:pt x="1354717" y="432026"/>
                  <a:pt x="1375567" y="424437"/>
                </a:cubicBezTo>
                <a:cubicBezTo>
                  <a:pt x="2029851" y="208795"/>
                  <a:pt x="2725822" y="123350"/>
                  <a:pt x="3408460" y="39296"/>
                </a:cubicBezTo>
                <a:cubicBezTo>
                  <a:pt x="3564127" y="20711"/>
                  <a:pt x="3723266" y="2160"/>
                  <a:pt x="3879682" y="175"/>
                </a:cubicBez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zh-CN" altLang="en-US">
              <a:solidFill>
                <a:schemeClr val="tx1"/>
              </a:solidFill>
            </a:endParaRPr>
          </a:p>
        </p:txBody>
      </p:sp>
      <p:pic>
        <p:nvPicPr>
          <p:cNvPr id="27" name="图片 26" descr="无人机5资源 1@600x-8"/>
          <p:cNvPicPr>
            <a:picLocks noChangeAspect="1"/>
          </p:cNvPicPr>
          <p:nvPr>
            <p:custDataLst>
              <p:tags r:id="rId3"/>
            </p:custDataLst>
          </p:nvPr>
        </p:nvPicPr>
        <p:blipFill>
          <a:blip r:embed="rId4"/>
          <a:stretch>
            <a:fillRect/>
          </a:stretch>
        </p:blipFill>
        <p:spPr>
          <a:xfrm>
            <a:off x="5434330" y="1677670"/>
            <a:ext cx="6643370" cy="5180330"/>
          </a:xfrm>
          <a:prstGeom prst="rect">
            <a:avLst/>
          </a:prstGeom>
        </p:spPr>
      </p:pic>
      <p:sp>
        <p:nvSpPr>
          <p:cNvPr id="2" name="标题 1"/>
          <p:cNvSpPr>
            <a:spLocks noGrp="1"/>
          </p:cNvSpPr>
          <p:nvPr>
            <p:ph type="ctrTitle" hasCustomPrompt="1"/>
            <p:custDataLst>
              <p:tags r:id="rId5"/>
            </p:custDataLst>
          </p:nvPr>
        </p:nvSpPr>
        <p:spPr>
          <a:xfrm>
            <a:off x="702945" y="1304926"/>
            <a:ext cx="5393055" cy="2152650"/>
          </a:xfrm>
        </p:spPr>
        <p:txBody>
          <a:bodyPr wrap="square" anchor="b" anchorCtr="0">
            <a:normAutofit/>
          </a:bodyPr>
          <a:lstStyle>
            <a:lvl1pPr algn="l">
              <a:lnSpc>
                <a:spcPct val="100000"/>
              </a:lnSpc>
              <a:defRPr sz="5400">
                <a:solidFill>
                  <a:schemeClr val="accent1"/>
                </a:solidFill>
              </a:defRPr>
            </a:lvl1pPr>
          </a:lstStyle>
          <a:p>
            <a:r>
              <a:rPr lang="zh-CN" altLang="en-US" dirty="0"/>
              <a:t>编辑母版标题</a:t>
            </a:r>
            <a:endParaRPr lang="zh-CN" altLang="en-US" dirty="0"/>
          </a:p>
        </p:txBody>
      </p:sp>
      <p:sp>
        <p:nvSpPr>
          <p:cNvPr id="24" name="文本占位符 23"/>
          <p:cNvSpPr>
            <a:spLocks noGrp="1"/>
          </p:cNvSpPr>
          <p:nvPr>
            <p:ph type="body" sz="quarter" idx="17" hasCustomPrompt="1"/>
            <p:custDataLst>
              <p:tags r:id="rId6"/>
            </p:custDataLst>
          </p:nvPr>
        </p:nvSpPr>
        <p:spPr>
          <a:xfrm>
            <a:off x="701675" y="3740150"/>
            <a:ext cx="2880995" cy="580390"/>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800" b="0">
                <a:solidFill>
                  <a:schemeClr val="lt1">
                    <a:lumMod val="100000"/>
                  </a:schemeClr>
                </a:solidFill>
              </a:defRPr>
            </a:lvl1pPr>
          </a:lstStyle>
          <a:p>
            <a:r>
              <a:rPr lang="zh-CN" altLang="en-US" dirty="0"/>
              <a:t>汇报人：</a:t>
            </a:r>
            <a:r>
              <a:rPr lang="en-US" altLang="zh-CN" dirty="0"/>
              <a:t>WPS</a:t>
            </a:r>
            <a:endParaRPr lang="zh-CN" altLang="en-US" dirty="0"/>
          </a:p>
        </p:txBody>
      </p:sp>
      <p:sp>
        <p:nvSpPr>
          <p:cNvPr id="7" name="日期占位符 6"/>
          <p:cNvSpPr>
            <a:spLocks noGrp="1"/>
          </p:cNvSpPr>
          <p:nvPr>
            <p:ph type="dt" sz="half" idx="18"/>
            <p:custDataLst>
              <p:tags r:id="rId7"/>
            </p:custDataLst>
          </p:nvPr>
        </p:nvSpPr>
        <p:spPr/>
        <p:txBody>
          <a:bodyPr/>
          <a:lstStyle/>
          <a:p>
            <a:fld id="{5592522B-0F24-4480-B9DD-A9474A6880D6}" type="datetimeFigureOut">
              <a:rPr lang="zh-CN" altLang="en-US" smtClean="0"/>
            </a:fld>
            <a:endParaRPr lang="zh-CN" altLang="en-US" dirty="0"/>
          </a:p>
        </p:txBody>
      </p:sp>
      <p:sp>
        <p:nvSpPr>
          <p:cNvPr id="9" name="页脚占位符 8"/>
          <p:cNvSpPr>
            <a:spLocks noGrp="1"/>
          </p:cNvSpPr>
          <p:nvPr>
            <p:ph type="ftr" sz="quarter" idx="19"/>
            <p:custDataLst>
              <p:tags r:id="rId8"/>
            </p:custDataLst>
          </p:nvPr>
        </p:nvSpPr>
        <p:spPr/>
        <p:txBody>
          <a:bodyPr/>
          <a:lstStyle/>
          <a:p>
            <a:endParaRPr lang="zh-CN" altLang="en-US"/>
          </a:p>
        </p:txBody>
      </p:sp>
      <p:sp>
        <p:nvSpPr>
          <p:cNvPr id="10" name="灯片编号占位符 9"/>
          <p:cNvSpPr>
            <a:spLocks noGrp="1"/>
          </p:cNvSpPr>
          <p:nvPr>
            <p:ph type="sldNum" sz="quarter" idx="20"/>
            <p:custDataLst>
              <p:tags r:id="rId9"/>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95325" y="1276350"/>
            <a:ext cx="10799475" cy="4901565"/>
          </a:xfrm>
        </p:spPr>
        <p:txBody>
          <a:bodyPr wrap="square">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7" name="标题 6"/>
          <p:cNvSpPr>
            <a:spLocks noGrp="1"/>
          </p:cNvSpPr>
          <p:nvPr>
            <p:ph type="title"/>
            <p:custDataLst>
              <p:tags r:id="rId3"/>
            </p:custDataLst>
          </p:nvPr>
        </p:nvSpPr>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3200" b="1" i="0" u="none" strike="noStrike" kern="1200" cap="none" spc="0" normalizeH="0" baseline="0" noProof="1" dirty="0">
                <a:solidFill>
                  <a:schemeClr val="accent1"/>
                </a:solidFill>
                <a:latin typeface="+mj-lt"/>
                <a:ea typeface="+mj-ea"/>
                <a:cs typeface="+mj-cs"/>
              </a:defRPr>
            </a:lvl1pPr>
          </a:lstStyle>
          <a:p>
            <a:pPr lvl="0"/>
            <a:r>
              <a:rPr>
                <a:sym typeface="+mn-ea"/>
              </a:rPr>
              <a:t>单击此处编辑母版标题样式</a:t>
            </a:r>
            <a:endParaRPr>
              <a:sym typeface="+mn-ea"/>
            </a:endParaRPr>
          </a:p>
        </p:txBody>
      </p:sp>
      <p:sp>
        <p:nvSpPr>
          <p:cNvPr id="11" name="日期占位符 10"/>
          <p:cNvSpPr>
            <a:spLocks noGrp="1"/>
          </p:cNvSpPr>
          <p:nvPr>
            <p:ph type="dt" sz="half" idx="10"/>
            <p:custDataLst>
              <p:tags r:id="rId4"/>
            </p:custDataLst>
          </p:nvPr>
        </p:nvSpPr>
        <p:spPr/>
        <p:txBody>
          <a:bodyPr/>
          <a:lstStyle/>
          <a:p>
            <a:fld id="{5592522B-0F24-4480-B9DD-A9474A6880D6}" type="datetimeFigureOut">
              <a:rPr lang="zh-CN" altLang="en-US" smtClean="0"/>
            </a:fld>
            <a:endParaRPr lang="zh-CN" altLang="en-US" dirty="0"/>
          </a:p>
        </p:txBody>
      </p:sp>
      <p:sp>
        <p:nvSpPr>
          <p:cNvPr id="12" name="页脚占位符 11"/>
          <p:cNvSpPr>
            <a:spLocks noGrp="1"/>
          </p:cNvSpPr>
          <p:nvPr>
            <p:ph type="ftr" sz="quarter" idx="11"/>
            <p:custDataLst>
              <p:tags r:id="rId5"/>
            </p:custDataLst>
          </p:nvPr>
        </p:nvSpPr>
        <p:spPr/>
        <p:txBody>
          <a:bodyPr/>
          <a:lstStyle/>
          <a:p>
            <a:endParaRPr lang="zh-CN" altLang="en-US"/>
          </a:p>
        </p:txBody>
      </p:sp>
      <p:sp>
        <p:nvSpPr>
          <p:cNvPr id="13" name="灯片编号占位符 12"/>
          <p:cNvSpPr>
            <a:spLocks noGrp="1"/>
          </p:cNvSpPr>
          <p:nvPr>
            <p:ph type="sldNum" sz="quarter" idx="12"/>
            <p:custDataLst>
              <p:tags r:id="rId6"/>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18" name="Freeform 6"/>
          <p:cNvSpPr/>
          <p:nvPr>
            <p:custDataLst>
              <p:tags r:id="rId2"/>
            </p:custDataLst>
          </p:nvPr>
        </p:nvSpPr>
        <p:spPr bwMode="auto">
          <a:xfrm>
            <a:off x="837565" y="3313430"/>
            <a:ext cx="3971925" cy="3523615"/>
          </a:xfrm>
          <a:custGeom>
            <a:avLst/>
            <a:gdLst>
              <a:gd name="T0" fmla="*/ 1557 w 2458"/>
              <a:gd name="T1" fmla="*/ 0 h 2180"/>
              <a:gd name="T2" fmla="*/ 1529 w 2458"/>
              <a:gd name="T3" fmla="*/ 0 h 2180"/>
              <a:gd name="T4" fmla="*/ 618 w 2458"/>
              <a:gd name="T5" fmla="*/ 140 h 2180"/>
              <a:gd name="T6" fmla="*/ 233 w 2458"/>
              <a:gd name="T7" fmla="*/ 281 h 2180"/>
              <a:gd name="T8" fmla="*/ 13 w 2458"/>
              <a:gd name="T9" fmla="*/ 831 h 2180"/>
              <a:gd name="T10" fmla="*/ 81 w 2458"/>
              <a:gd name="T11" fmla="*/ 1775 h 2180"/>
              <a:gd name="T12" fmla="*/ 215 w 2458"/>
              <a:gd name="T13" fmla="*/ 2066 h 2180"/>
              <a:gd name="T14" fmla="*/ 645 w 2458"/>
              <a:gd name="T15" fmla="*/ 2180 h 2180"/>
              <a:gd name="T16" fmla="*/ 1805 w 2458"/>
              <a:gd name="T17" fmla="*/ 2180 h 2180"/>
              <a:gd name="T18" fmla="*/ 2036 w 2458"/>
              <a:gd name="T19" fmla="*/ 2135 h 2180"/>
              <a:gd name="T20" fmla="*/ 2235 w 2458"/>
              <a:gd name="T21" fmla="*/ 1964 h 2180"/>
              <a:gd name="T22" fmla="*/ 2251 w 2458"/>
              <a:gd name="T23" fmla="*/ 1448 h 2180"/>
              <a:gd name="T24" fmla="*/ 2343 w 2458"/>
              <a:gd name="T25" fmla="*/ 1155 h 2180"/>
              <a:gd name="T26" fmla="*/ 2419 w 2458"/>
              <a:gd name="T27" fmla="*/ 820 h 2180"/>
              <a:gd name="T28" fmla="*/ 1896 w 2458"/>
              <a:gd name="T29" fmla="*/ 61 h 2180"/>
              <a:gd name="T30" fmla="*/ 1557 w 2458"/>
              <a:gd name="T31" fmla="*/ 0 h 2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8" h="2180">
                <a:moveTo>
                  <a:pt x="1557" y="0"/>
                </a:moveTo>
                <a:cubicBezTo>
                  <a:pt x="1548" y="0"/>
                  <a:pt x="1539" y="0"/>
                  <a:pt x="1529" y="0"/>
                </a:cubicBezTo>
                <a:cubicBezTo>
                  <a:pt x="1222" y="9"/>
                  <a:pt x="917" y="75"/>
                  <a:pt x="618" y="140"/>
                </a:cubicBezTo>
                <a:cubicBezTo>
                  <a:pt x="482" y="170"/>
                  <a:pt x="340" y="202"/>
                  <a:pt x="233" y="281"/>
                </a:cubicBezTo>
                <a:cubicBezTo>
                  <a:pt x="56" y="411"/>
                  <a:pt x="21" y="631"/>
                  <a:pt x="13" y="831"/>
                </a:cubicBezTo>
                <a:cubicBezTo>
                  <a:pt x="0" y="1146"/>
                  <a:pt x="23" y="1463"/>
                  <a:pt x="81" y="1775"/>
                </a:cubicBezTo>
                <a:cubicBezTo>
                  <a:pt x="100" y="1880"/>
                  <a:pt x="128" y="1991"/>
                  <a:pt x="215" y="2066"/>
                </a:cubicBezTo>
                <a:cubicBezTo>
                  <a:pt x="323" y="2159"/>
                  <a:pt x="491" y="2172"/>
                  <a:pt x="645" y="2180"/>
                </a:cubicBezTo>
                <a:cubicBezTo>
                  <a:pt x="1805" y="2180"/>
                  <a:pt x="1805" y="2180"/>
                  <a:pt x="1805" y="2180"/>
                </a:cubicBezTo>
                <a:cubicBezTo>
                  <a:pt x="1884" y="2180"/>
                  <a:pt x="1963" y="2165"/>
                  <a:pt x="2036" y="2135"/>
                </a:cubicBezTo>
                <a:cubicBezTo>
                  <a:pt x="2124" y="2098"/>
                  <a:pt x="2197" y="2043"/>
                  <a:pt x="2235" y="1964"/>
                </a:cubicBezTo>
                <a:cubicBezTo>
                  <a:pt x="2313" y="1804"/>
                  <a:pt x="2230" y="1621"/>
                  <a:pt x="2251" y="1448"/>
                </a:cubicBezTo>
                <a:cubicBezTo>
                  <a:pt x="2262" y="1347"/>
                  <a:pt x="2309" y="1252"/>
                  <a:pt x="2343" y="1155"/>
                </a:cubicBezTo>
                <a:cubicBezTo>
                  <a:pt x="2382" y="1045"/>
                  <a:pt x="2405" y="934"/>
                  <a:pt x="2419" y="820"/>
                </a:cubicBezTo>
                <a:cubicBezTo>
                  <a:pt x="2458" y="497"/>
                  <a:pt x="2247" y="189"/>
                  <a:pt x="1896" y="61"/>
                </a:cubicBezTo>
                <a:cubicBezTo>
                  <a:pt x="1789" y="21"/>
                  <a:pt x="1674" y="0"/>
                  <a:pt x="1557" y="0"/>
                </a:cubicBezTo>
              </a:path>
            </a:pathLst>
          </a:custGeom>
          <a:solidFill>
            <a:schemeClr val="accent1">
              <a:alpha val="17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微软雅黑" panose="020B0503020204020204" charset="-122"/>
            </a:endParaRPr>
          </a:p>
        </p:txBody>
      </p:sp>
      <p:sp>
        <p:nvSpPr>
          <p:cNvPr id="2" name="标题 1"/>
          <p:cNvSpPr>
            <a:spLocks noGrp="1"/>
          </p:cNvSpPr>
          <p:nvPr>
            <p:ph type="title" hasCustomPrompt="1"/>
            <p:custDataLst>
              <p:tags r:id="rId3"/>
            </p:custDataLst>
          </p:nvPr>
        </p:nvSpPr>
        <p:spPr>
          <a:xfrm>
            <a:off x="837565" y="565150"/>
            <a:ext cx="2129790" cy="1081405"/>
          </a:xfrm>
        </p:spPr>
        <p:txBody>
          <a:bodyPr wrap="square" anchor="ctr" anchorCtr="0">
            <a:normAutofit/>
          </a:bodyPr>
          <a:lstStyle>
            <a:lvl1pPr algn="l">
              <a:defRPr sz="4800">
                <a:solidFill>
                  <a:schemeClr val="accent1"/>
                </a:solidFill>
              </a:defRPr>
            </a:lvl1pPr>
          </a:lstStyle>
          <a:p>
            <a:r>
              <a:rPr lang="zh-CN" altLang="en-US" dirty="0"/>
              <a:t>标题</a:t>
            </a:r>
            <a:endParaRPr lang="zh-CN" altLang="en-US" dirty="0"/>
          </a:p>
        </p:txBody>
      </p:sp>
      <p:pic>
        <p:nvPicPr>
          <p:cNvPr id="5" name="图片 4"/>
          <p:cNvPicPr>
            <a:picLocks noChangeAspect="1"/>
          </p:cNvPicPr>
          <p:nvPr>
            <p:custDataLst>
              <p:tags r:id="rId4"/>
            </p:custDataLst>
          </p:nvPr>
        </p:nvPicPr>
        <p:blipFill rotWithShape="1">
          <a:blip r:embed="rId5" cstate="print">
            <a:extLst>
              <a:ext uri="{28A0092B-C50C-407E-A947-70E740481C1C}">
                <a14:useLocalDpi xmlns:a14="http://schemas.microsoft.com/office/drawing/2010/main" val="0"/>
              </a:ext>
            </a:extLst>
          </a:blip>
          <a:srcRect l="31250" r="27352"/>
          <a:stretch>
            <a:fillRect/>
          </a:stretch>
        </p:blipFill>
        <p:spPr>
          <a:xfrm>
            <a:off x="1198245" y="2017395"/>
            <a:ext cx="3556000" cy="4831715"/>
          </a:xfrm>
          <a:prstGeom prst="rect">
            <a:avLst/>
          </a:prstGeom>
        </p:spPr>
      </p:pic>
      <p:sp>
        <p:nvSpPr>
          <p:cNvPr id="4" name="日期占位符 3"/>
          <p:cNvSpPr>
            <a:spLocks noGrp="1"/>
          </p:cNvSpPr>
          <p:nvPr>
            <p:ph type="dt" sz="half" idx="10"/>
            <p:custDataLst>
              <p:tags r:id="rId6"/>
            </p:custDataLst>
          </p:nvPr>
        </p:nvSpPr>
        <p:spPr/>
        <p:txBody>
          <a:bodyPr/>
          <a:lstStyle/>
          <a:p>
            <a:fld id="{5592522B-0F24-4480-B9DD-A9474A6880D6}"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10" name="灯片编号占位符 9"/>
          <p:cNvSpPr>
            <a:spLocks noGrp="1"/>
          </p:cNvSpPr>
          <p:nvPr>
            <p:ph type="sldNum" sz="quarter" idx="12"/>
            <p:custDataLst>
              <p:tags r:id="rId8"/>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3" name="Freeform 6"/>
          <p:cNvSpPr/>
          <p:nvPr userDrawn="1">
            <p:custDataLst>
              <p:tags r:id="rId2"/>
            </p:custDataLst>
          </p:nvPr>
        </p:nvSpPr>
        <p:spPr bwMode="auto">
          <a:xfrm rot="6240000" flipH="1">
            <a:off x="1155700" y="2376170"/>
            <a:ext cx="2943225" cy="3514725"/>
          </a:xfrm>
          <a:custGeom>
            <a:avLst/>
            <a:gdLst>
              <a:gd name="connsiteX0" fmla="*/ 4417 w 6611"/>
              <a:gd name="connsiteY0" fmla="*/ 31 h 6706"/>
              <a:gd name="connsiteX1" fmla="*/ 3525 w 6611"/>
              <a:gd name="connsiteY1" fmla="*/ 35 h 6706"/>
              <a:gd name="connsiteX2" fmla="*/ 1943 w 6611"/>
              <a:gd name="connsiteY2" fmla="*/ 444 h 6706"/>
              <a:gd name="connsiteX3" fmla="*/ 850 w 6611"/>
              <a:gd name="connsiteY3" fmla="*/ 1131 h 6706"/>
              <a:gd name="connsiteX4" fmla="*/ 7 w 6611"/>
              <a:gd name="connsiteY4" fmla="*/ 2491 h 6706"/>
              <a:gd name="connsiteX5" fmla="*/ 211 w 6611"/>
              <a:gd name="connsiteY5" fmla="*/ 4826 h 6706"/>
              <a:gd name="connsiteX6" fmla="*/ 752 w 6611"/>
              <a:gd name="connsiteY6" fmla="*/ 5937 h 6706"/>
              <a:gd name="connsiteX7" fmla="*/ 1926 w 6611"/>
              <a:gd name="connsiteY7" fmla="*/ 6575 h 6706"/>
              <a:gd name="connsiteX8" fmla="*/ 4060 w 6611"/>
              <a:gd name="connsiteY8" fmla="*/ 6611 h 6706"/>
              <a:gd name="connsiteX9" fmla="*/ 5547 w 6611"/>
              <a:gd name="connsiteY9" fmla="*/ 5965 h 6706"/>
              <a:gd name="connsiteX10" fmla="*/ 6120 w 6611"/>
              <a:gd name="connsiteY10" fmla="*/ 5119 h 6706"/>
              <a:gd name="connsiteX11" fmla="*/ 6193 w 6611"/>
              <a:gd name="connsiteY11" fmla="*/ 4057 h 6706"/>
              <a:gd name="connsiteX12" fmla="*/ 6398 w 6611"/>
              <a:gd name="connsiteY12" fmla="*/ 3222 h 6706"/>
              <a:gd name="connsiteX13" fmla="*/ 6599 w 6611"/>
              <a:gd name="connsiteY13" fmla="*/ 2281 h 6706"/>
              <a:gd name="connsiteX14" fmla="*/ 5278 w 6611"/>
              <a:gd name="connsiteY14" fmla="*/ 246 h 6706"/>
              <a:gd name="connsiteX15" fmla="*/ 4417 w 6611"/>
              <a:gd name="connsiteY15" fmla="*/ 31 h 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0" t="0" r="r" b="b"/>
            <a:pathLst>
              <a:path w="6612" h="6706">
                <a:moveTo>
                  <a:pt x="4417" y="31"/>
                </a:moveTo>
                <a:cubicBezTo>
                  <a:pt x="4275" y="12"/>
                  <a:pt x="4045" y="-31"/>
                  <a:pt x="3525" y="35"/>
                </a:cubicBezTo>
                <a:cubicBezTo>
                  <a:pt x="3006" y="101"/>
                  <a:pt x="2368" y="252"/>
                  <a:pt x="1943" y="444"/>
                </a:cubicBezTo>
                <a:cubicBezTo>
                  <a:pt x="1518" y="636"/>
                  <a:pt x="1206" y="810"/>
                  <a:pt x="850" y="1131"/>
                </a:cubicBezTo>
                <a:cubicBezTo>
                  <a:pt x="494" y="1452"/>
                  <a:pt x="28" y="1938"/>
                  <a:pt x="7" y="2491"/>
                </a:cubicBezTo>
                <a:cubicBezTo>
                  <a:pt x="-27" y="3362"/>
                  <a:pt x="58" y="4271"/>
                  <a:pt x="211" y="4826"/>
                </a:cubicBezTo>
                <a:cubicBezTo>
                  <a:pt x="364" y="5381"/>
                  <a:pt x="482" y="5677"/>
                  <a:pt x="752" y="5937"/>
                </a:cubicBezTo>
                <a:cubicBezTo>
                  <a:pt x="1022" y="6197"/>
                  <a:pt x="1328" y="6417"/>
                  <a:pt x="1926" y="6575"/>
                </a:cubicBezTo>
                <a:cubicBezTo>
                  <a:pt x="2524" y="6733"/>
                  <a:pt x="3366" y="6751"/>
                  <a:pt x="4060" y="6611"/>
                </a:cubicBezTo>
                <a:cubicBezTo>
                  <a:pt x="4755" y="6471"/>
                  <a:pt x="5352" y="6115"/>
                  <a:pt x="5547" y="5965"/>
                </a:cubicBezTo>
                <a:cubicBezTo>
                  <a:pt x="5742" y="5815"/>
                  <a:pt x="6019" y="5562"/>
                  <a:pt x="6120" y="5119"/>
                </a:cubicBezTo>
                <a:cubicBezTo>
                  <a:pt x="6221" y="4677"/>
                  <a:pt x="6140" y="4535"/>
                  <a:pt x="6193" y="4057"/>
                </a:cubicBezTo>
                <a:cubicBezTo>
                  <a:pt x="6221" y="3778"/>
                  <a:pt x="6310" y="3490"/>
                  <a:pt x="6398" y="3222"/>
                </a:cubicBezTo>
                <a:cubicBezTo>
                  <a:pt x="6538" y="2812"/>
                  <a:pt x="6563" y="2596"/>
                  <a:pt x="6599" y="2281"/>
                </a:cubicBezTo>
                <a:cubicBezTo>
                  <a:pt x="6700" y="1390"/>
                  <a:pt x="6184" y="599"/>
                  <a:pt x="5278" y="246"/>
                </a:cubicBezTo>
                <a:cubicBezTo>
                  <a:pt x="5003" y="136"/>
                  <a:pt x="4559" y="50"/>
                  <a:pt x="4417" y="31"/>
                </a:cubicBezTo>
              </a:path>
            </a:pathLst>
          </a:custGeom>
          <a:solidFill>
            <a:schemeClr val="accent1">
              <a:alpha val="20000"/>
            </a:schemeClr>
          </a:solidFill>
          <a:ln>
            <a:noFill/>
          </a:ln>
        </p:spPr>
        <p:txBody>
          <a:bodyPr vert="horz" wrap="square" lIns="91440" tIns="45720" rIns="91440" bIns="45720" numCol="1" anchor="t" anchorCtr="0" compatLnSpc="1"/>
          <a:lstStyle/>
          <a:p>
            <a:endParaRPr lang="zh-CN" altLang="en-US">
              <a:cs typeface="微软雅黑" panose="020B0503020204020204" charset="-122"/>
            </a:endParaRPr>
          </a:p>
        </p:txBody>
      </p:sp>
      <p:pic>
        <p:nvPicPr>
          <p:cNvPr id="7" name="图片 6" descr="D:\工作文件\临时素材\无人机5资源-1@600x-8.png无人机5资源-1@600x-8"/>
          <p:cNvPicPr>
            <a:picLocks noChangeAspect="1"/>
          </p:cNvPicPr>
          <p:nvPr userDrawn="1">
            <p:custDataLst>
              <p:tags r:id="rId3"/>
            </p:custDataLst>
          </p:nvPr>
        </p:nvPicPr>
        <p:blipFill>
          <a:blip r:embed="rId4"/>
          <a:srcRect l="150" r="150"/>
          <a:stretch>
            <a:fillRect/>
          </a:stretch>
        </p:blipFill>
        <p:spPr>
          <a:xfrm>
            <a:off x="869950" y="1550035"/>
            <a:ext cx="3757930" cy="3262630"/>
          </a:xfrm>
          <a:prstGeom prst="rect">
            <a:avLst/>
          </a:prstGeom>
        </p:spPr>
      </p:pic>
      <p:sp>
        <p:nvSpPr>
          <p:cNvPr id="2" name="标题 1"/>
          <p:cNvSpPr>
            <a:spLocks noGrp="1"/>
          </p:cNvSpPr>
          <p:nvPr>
            <p:ph type="title" hasCustomPrompt="1"/>
            <p:custDataLst>
              <p:tags r:id="rId5"/>
            </p:custDataLst>
          </p:nvPr>
        </p:nvSpPr>
        <p:spPr>
          <a:xfrm>
            <a:off x="5461000" y="3408045"/>
            <a:ext cx="5892800" cy="1761490"/>
          </a:xfrm>
        </p:spPr>
        <p:txBody>
          <a:bodyPr wrap="square" lIns="0" tIns="0" rIns="0" bIns="0" anchor="t" anchorCtr="0">
            <a:normAutofit/>
          </a:bodyPr>
          <a:lstStyle>
            <a:lvl1pPr algn="l">
              <a:defRPr sz="4400">
                <a:solidFill>
                  <a:schemeClr val="accent1"/>
                </a:solidFill>
              </a:defRPr>
            </a:lvl1pPr>
          </a:lstStyle>
          <a:p>
            <a:r>
              <a:rPr lang="zh-CN" altLang="en-US" dirty="0"/>
              <a:t>单击编辑母版标题</a:t>
            </a:r>
            <a:endParaRPr lang="zh-CN" altLang="en-US" dirty="0"/>
          </a:p>
        </p:txBody>
      </p:sp>
      <p:sp>
        <p:nvSpPr>
          <p:cNvPr id="8" name="文本占位符 7"/>
          <p:cNvSpPr>
            <a:spLocks noGrp="1"/>
          </p:cNvSpPr>
          <p:nvPr>
            <p:ph type="body" sz="quarter" idx="13" hasCustomPrompt="1"/>
            <p:custDataLst>
              <p:tags r:id="rId6"/>
            </p:custDataLst>
          </p:nvPr>
        </p:nvSpPr>
        <p:spPr>
          <a:xfrm>
            <a:off x="5461000" y="2364740"/>
            <a:ext cx="5892800" cy="960120"/>
          </a:xfrm>
          <a:prstGeom prst="roundRect">
            <a:avLst>
              <a:gd name="adj" fmla="val 0"/>
            </a:avLst>
          </a:prstGeom>
          <a:noFill/>
        </p:spPr>
        <p:txBody>
          <a:bodyPr wrap="square" anchor="b" anchorCtr="0">
            <a:noAutofit/>
          </a:bodyPr>
          <a:lstStyle>
            <a:lvl1pPr marL="0" indent="0" algn="l" eaLnBrk="1" fontAlgn="auto" latinLnBrk="0" hangingPunct="1">
              <a:lnSpc>
                <a:spcPct val="100000"/>
              </a:lnSpc>
              <a:spcBef>
                <a:spcPts val="0"/>
              </a:spcBef>
              <a:buNone/>
              <a:defRPr sz="4800" b="1" u="none" strike="noStrike" kern="1200" cap="none" spc="100" normalizeH="0">
                <a:solidFill>
                  <a:schemeClr val="accent1"/>
                </a:solidFill>
                <a:uFillTx/>
                <a:latin typeface="+mj-ea"/>
                <a:ea typeface="+mj-ea"/>
              </a:defRPr>
            </a:lvl1pPr>
          </a:lstStyle>
          <a:p>
            <a:pPr lvl="0"/>
            <a:r>
              <a:rPr lang="zh-CN" altLang="en-US" dirty="0"/>
              <a:t>编号</a:t>
            </a:r>
            <a:endParaRPr lang="zh-CN" altLang="en-US" dirty="0"/>
          </a:p>
        </p:txBody>
      </p:sp>
      <p:sp>
        <p:nvSpPr>
          <p:cNvPr id="12" name="日期占位符 11"/>
          <p:cNvSpPr>
            <a:spLocks noGrp="1"/>
          </p:cNvSpPr>
          <p:nvPr>
            <p:ph type="dt" sz="half" idx="14"/>
            <p:custDataLst>
              <p:tags r:id="rId7"/>
            </p:custDataLst>
          </p:nvPr>
        </p:nvSpPr>
        <p:spPr/>
        <p:txBody>
          <a:bodyPr/>
          <a:lstStyle/>
          <a:p>
            <a:fld id="{5592522B-0F24-4480-B9DD-A9474A6880D6}" type="datetimeFigureOut">
              <a:rPr lang="zh-CN" altLang="en-US" smtClean="0"/>
            </a:fld>
            <a:endParaRPr lang="zh-CN" altLang="en-US" dirty="0"/>
          </a:p>
        </p:txBody>
      </p:sp>
      <p:sp>
        <p:nvSpPr>
          <p:cNvPr id="13" name="页脚占位符 12"/>
          <p:cNvSpPr>
            <a:spLocks noGrp="1"/>
          </p:cNvSpPr>
          <p:nvPr>
            <p:ph type="ftr" sz="quarter" idx="15"/>
            <p:custDataLst>
              <p:tags r:id="rId8"/>
            </p:custDataLst>
          </p:nvPr>
        </p:nvSpPr>
        <p:spPr/>
        <p:txBody>
          <a:bodyPr/>
          <a:lstStyle/>
          <a:p>
            <a:endParaRPr lang="zh-CN" altLang="en-US"/>
          </a:p>
        </p:txBody>
      </p:sp>
      <p:sp>
        <p:nvSpPr>
          <p:cNvPr id="14" name="灯片编号占位符 13"/>
          <p:cNvSpPr>
            <a:spLocks noGrp="1"/>
          </p:cNvSpPr>
          <p:nvPr>
            <p:ph type="sldNum" sz="quarter" idx="16"/>
            <p:custDataLst>
              <p:tags r:id="rId9"/>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chorCtr="0">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325" y="1276350"/>
            <a:ext cx="5324475" cy="4901250"/>
          </a:xfrm>
        </p:spPr>
        <p:txBody>
          <a:bodyPr wrap="square">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276350"/>
            <a:ext cx="5322600" cy="4901250"/>
          </a:xfrm>
        </p:spPr>
        <p:txBody>
          <a:bodyPr wrap="square">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8" name="日期占位符 7"/>
          <p:cNvSpPr>
            <a:spLocks noGrp="1"/>
          </p:cNvSpPr>
          <p:nvPr>
            <p:ph type="dt" sz="half" idx="10"/>
            <p:custDataLst>
              <p:tags r:id="rId5"/>
            </p:custDataLst>
          </p:nvPr>
        </p:nvSpPr>
        <p:spPr/>
        <p:txBody>
          <a:bodyPr/>
          <a:lstStyle/>
          <a:p>
            <a:fld id="{5592522B-0F24-4480-B9DD-A9474A6880D6}" type="datetimeFigureOut">
              <a:rPr lang="zh-CN" altLang="en-US" smtClean="0"/>
            </a:fld>
            <a:endParaRPr lang="zh-CN" altLang="en-US" dirty="0"/>
          </a:p>
        </p:txBody>
      </p:sp>
      <p:sp>
        <p:nvSpPr>
          <p:cNvPr id="9" name="页脚占位符 8"/>
          <p:cNvSpPr>
            <a:spLocks noGrp="1"/>
          </p:cNvSpPr>
          <p:nvPr>
            <p:ph type="ftr" sz="quarter" idx="11"/>
            <p:custDataLst>
              <p:tags r:id="rId6"/>
            </p:custDataLst>
          </p:nvPr>
        </p:nvSpPr>
        <p:spPr/>
        <p:txBody>
          <a:bodyPr/>
          <a:lstStyle/>
          <a:p>
            <a:endParaRPr lang="zh-CN" altLang="en-US"/>
          </a:p>
        </p:txBody>
      </p:sp>
      <p:sp>
        <p:nvSpPr>
          <p:cNvPr id="10" name="灯片编号占位符 9"/>
          <p:cNvSpPr>
            <a:spLocks noGrp="1"/>
          </p:cNvSpPr>
          <p:nvPr>
            <p:ph type="sldNum" sz="quarter" idx="12"/>
            <p:custDataLst>
              <p:tags r:id="rId7"/>
            </p:custDataLst>
          </p:nvPr>
        </p:nvSpPr>
        <p:spPr/>
        <p:txBody>
          <a:bodyPr/>
          <a:lstStyle/>
          <a:p>
            <a:fld id="{BE5F26B5-172A-4DC2-B0B7-181CFC56B87C}"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326" y="1276350"/>
            <a:ext cx="5302250" cy="463385"/>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326" y="2061275"/>
            <a:ext cx="5302250" cy="4128388"/>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276350"/>
            <a:ext cx="5329238" cy="463385"/>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2061275"/>
            <a:ext cx="5329238" cy="4128388"/>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10" name="日期占位符 9"/>
          <p:cNvSpPr>
            <a:spLocks noGrp="1"/>
          </p:cNvSpPr>
          <p:nvPr>
            <p:ph type="dt" sz="half" idx="10"/>
            <p:custDataLst>
              <p:tags r:id="rId6"/>
            </p:custDataLst>
          </p:nvPr>
        </p:nvSpPr>
        <p:spPr/>
        <p:txBody>
          <a:bodyPr/>
          <a:lstStyle/>
          <a:p>
            <a:fld id="{5592522B-0F24-4480-B9DD-A9474A6880D6}" type="datetimeFigureOut">
              <a:rPr lang="zh-CN" altLang="en-US" smtClean="0"/>
            </a:fld>
            <a:endParaRPr lang="zh-CN" altLang="en-US" dirty="0"/>
          </a:p>
        </p:txBody>
      </p:sp>
      <p:sp>
        <p:nvSpPr>
          <p:cNvPr id="11" name="页脚占位符 10"/>
          <p:cNvSpPr>
            <a:spLocks noGrp="1"/>
          </p:cNvSpPr>
          <p:nvPr>
            <p:ph type="ftr" sz="quarter" idx="11"/>
            <p:custDataLst>
              <p:tags r:id="rId7"/>
            </p:custDataLst>
          </p:nvPr>
        </p:nvSpPr>
        <p:spPr/>
        <p:txBody>
          <a:bodyPr/>
          <a:lstStyle/>
          <a:p>
            <a:endParaRPr lang="zh-CN" altLang="en-US"/>
          </a:p>
        </p:txBody>
      </p:sp>
      <p:sp>
        <p:nvSpPr>
          <p:cNvPr id="12" name="灯片编号占位符 11"/>
          <p:cNvSpPr>
            <a:spLocks noGrp="1"/>
          </p:cNvSpPr>
          <p:nvPr>
            <p:ph type="sldNum" sz="quarter" idx="12"/>
            <p:custDataLst>
              <p:tags r:id="rId8"/>
            </p:custDataLst>
          </p:nvPr>
        </p:nvSpPr>
        <p:spPr/>
        <p:txBody>
          <a:bodyPr/>
          <a:lstStyle/>
          <a:p>
            <a:fld id="{BE5F26B5-172A-4DC2-B0B7-181CFC56B87C}" type="slidenum">
              <a:rPr lang="zh-CN" altLang="en-US" smtClean="0"/>
            </a:fld>
            <a:endParaRPr lang="zh-CN" altLang="en-US" dirty="0"/>
          </a:p>
        </p:txBody>
      </p:sp>
      <p:sp>
        <p:nvSpPr>
          <p:cNvPr id="13" name="标题 12"/>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2"/>
          <p:cNvSpPr>
            <a:spLocks noGrp="1"/>
          </p:cNvSpPr>
          <p:nvPr>
            <p:ph idx="1"/>
            <p:custDataLst>
              <p:tags r:id="rId2"/>
            </p:custDataLst>
          </p:nvPr>
        </p:nvSpPr>
        <p:spPr>
          <a:xfrm>
            <a:off x="695325" y="360000"/>
            <a:ext cx="10806113" cy="5817600"/>
          </a:xfrm>
        </p:spPr>
        <p:txBody>
          <a:bodyPr wrap="square">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325" y="1296000"/>
            <a:ext cx="10806113" cy="576000"/>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单击此处编辑母版副标题样式</a:t>
            </a:r>
            <a:endParaRPr lang="zh-CN" altLang="en-US" dirty="0"/>
          </a:p>
        </p:txBody>
      </p:sp>
      <p:sp>
        <p:nvSpPr>
          <p:cNvPr id="7" name="日期占位符 6"/>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a:p>
        </p:txBody>
      </p:sp>
      <p:sp>
        <p:nvSpPr>
          <p:cNvPr id="9" name="灯片编号占位符 8"/>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任意多边形: 形状 6"/>
          <p:cNvSpPr/>
          <p:nvPr userDrawn="1">
            <p:custDataLst>
              <p:tags r:id="rId2"/>
            </p:custDataLst>
          </p:nvPr>
        </p:nvSpPr>
        <p:spPr>
          <a:xfrm>
            <a:off x="6217227" y="854899"/>
            <a:ext cx="5597566" cy="5917440"/>
          </a:xfrm>
          <a:custGeom>
            <a:avLst/>
            <a:gdLst>
              <a:gd name="connsiteX0" fmla="*/ 3604196 w 5597566"/>
              <a:gd name="connsiteY0" fmla="*/ 127 h 5917440"/>
              <a:gd name="connsiteX1" fmla="*/ 5020674 w 5597566"/>
              <a:gd name="connsiteY1" fmla="*/ 776538 h 5917440"/>
              <a:gd name="connsiteX2" fmla="*/ 5376373 w 5597566"/>
              <a:gd name="connsiteY2" fmla="*/ 1444944 h 5917440"/>
              <a:gd name="connsiteX3" fmla="*/ 5557177 w 5597566"/>
              <a:gd name="connsiteY3" fmla="*/ 2184215 h 5917440"/>
              <a:gd name="connsiteX4" fmla="*/ 5545132 w 5597566"/>
              <a:gd name="connsiteY4" fmla="*/ 3578297 h 5917440"/>
              <a:gd name="connsiteX5" fmla="*/ 5202018 w 5597566"/>
              <a:gd name="connsiteY5" fmla="*/ 4624938 h 5917440"/>
              <a:gd name="connsiteX6" fmla="*/ 4250176 w 5597566"/>
              <a:gd name="connsiteY6" fmla="*/ 5603523 h 5917440"/>
              <a:gd name="connsiteX7" fmla="*/ 2275095 w 5597566"/>
              <a:gd name="connsiteY7" fmla="*/ 5916586 h 5917440"/>
              <a:gd name="connsiteX8" fmla="*/ 1243715 w 5597566"/>
              <a:gd name="connsiteY8" fmla="*/ 5698027 h 5917440"/>
              <a:gd name="connsiteX9" fmla="*/ 473239 w 5597566"/>
              <a:gd name="connsiteY9" fmla="*/ 4857811 h 5917440"/>
              <a:gd name="connsiteX10" fmla="*/ 2965 w 5597566"/>
              <a:gd name="connsiteY10" fmla="*/ 3098601 h 5917440"/>
              <a:gd name="connsiteX11" fmla="*/ 230813 w 5597566"/>
              <a:gd name="connsiteY11" fmla="*/ 1734249 h 5917440"/>
              <a:gd name="connsiteX12" fmla="*/ 812883 w 5597566"/>
              <a:gd name="connsiteY12" fmla="*/ 1085274 h 5917440"/>
              <a:gd name="connsiteX13" fmla="*/ 1676967 w 5597566"/>
              <a:gd name="connsiteY13" fmla="*/ 805643 h 5917440"/>
              <a:gd name="connsiteX14" fmla="*/ 2325887 w 5597566"/>
              <a:gd name="connsiteY14" fmla="*/ 463589 h 5917440"/>
              <a:gd name="connsiteX15" fmla="*/ 3063384 w 5597566"/>
              <a:gd name="connsiteY15" fmla="*/ 102968 h 5917440"/>
              <a:gd name="connsiteX16" fmla="*/ 3604196 w 5597566"/>
              <a:gd name="connsiteY16" fmla="*/ 127 h 59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97566" h="5917440">
                <a:moveTo>
                  <a:pt x="3604196" y="127"/>
                </a:moveTo>
                <a:cubicBezTo>
                  <a:pt x="4143157" y="-6764"/>
                  <a:pt x="4661253" y="268656"/>
                  <a:pt x="5020674" y="776538"/>
                </a:cubicBezTo>
                <a:cubicBezTo>
                  <a:pt x="5168497" y="981494"/>
                  <a:pt x="5331334" y="1331311"/>
                  <a:pt x="5376373" y="1444944"/>
                </a:cubicBezTo>
                <a:cubicBezTo>
                  <a:pt x="5421411" y="1558578"/>
                  <a:pt x="5504481" y="1740109"/>
                  <a:pt x="5557177" y="2184215"/>
                </a:cubicBezTo>
                <a:cubicBezTo>
                  <a:pt x="5609665" y="2627494"/>
                  <a:pt x="5616351" y="3186831"/>
                  <a:pt x="5545132" y="3578297"/>
                </a:cubicBezTo>
                <a:cubicBezTo>
                  <a:pt x="5473912" y="3969764"/>
                  <a:pt x="5394269" y="4263968"/>
                  <a:pt x="5202018" y="4624938"/>
                </a:cubicBezTo>
                <a:cubicBezTo>
                  <a:pt x="5009767" y="4985909"/>
                  <a:pt x="4703629" y="5471999"/>
                  <a:pt x="4250176" y="5603523"/>
                </a:cubicBezTo>
                <a:cubicBezTo>
                  <a:pt x="3536157" y="5811445"/>
                  <a:pt x="2766119" y="5928695"/>
                  <a:pt x="2275095" y="5916586"/>
                </a:cubicBezTo>
                <a:cubicBezTo>
                  <a:pt x="1784072" y="5904476"/>
                  <a:pt x="1514679" y="5867884"/>
                  <a:pt x="1243715" y="5698027"/>
                </a:cubicBezTo>
                <a:cubicBezTo>
                  <a:pt x="972750" y="5528171"/>
                  <a:pt x="727468" y="5320256"/>
                  <a:pt x="473239" y="4857811"/>
                </a:cubicBezTo>
                <a:cubicBezTo>
                  <a:pt x="219012" y="4395366"/>
                  <a:pt x="30316" y="3702028"/>
                  <a:pt x="2965" y="3098601"/>
                </a:cubicBezTo>
                <a:cubicBezTo>
                  <a:pt x="-24592" y="2494347"/>
                  <a:pt x="146889" y="1926640"/>
                  <a:pt x="230813" y="1734249"/>
                </a:cubicBezTo>
                <a:cubicBezTo>
                  <a:pt x="314738" y="1541857"/>
                  <a:pt x="467003" y="1260322"/>
                  <a:pt x="812883" y="1085274"/>
                </a:cubicBezTo>
                <a:cubicBezTo>
                  <a:pt x="1157935" y="910432"/>
                  <a:pt x="1292205" y="948179"/>
                  <a:pt x="1676967" y="805643"/>
                </a:cubicBezTo>
                <a:cubicBezTo>
                  <a:pt x="1902150" y="724878"/>
                  <a:pt x="2122194" y="591756"/>
                  <a:pt x="2325887" y="463589"/>
                </a:cubicBezTo>
                <a:cubicBezTo>
                  <a:pt x="2636399" y="263066"/>
                  <a:pt x="2810049" y="197787"/>
                  <a:pt x="3063384" y="102968"/>
                </a:cubicBezTo>
                <a:cubicBezTo>
                  <a:pt x="3242571" y="36089"/>
                  <a:pt x="3424543" y="2424"/>
                  <a:pt x="3604196" y="127"/>
                </a:cubicBezTo>
                <a:close/>
              </a:path>
            </a:pathLst>
          </a:custGeom>
          <a:solidFill>
            <a:schemeClr val="accent1">
              <a:alpha val="20000"/>
            </a:schemeClr>
          </a:solidFill>
          <a:ln>
            <a:noFill/>
          </a:ln>
        </p:spPr>
        <p:txBody>
          <a:bodyPr vert="horz" wrap="square" lIns="91440" tIns="45720" rIns="91440" bIns="45720" numCol="1" anchor="t" anchorCtr="0" compatLnSpc="1"/>
          <a:lstStyle/>
          <a:p>
            <a:pPr lvl="0"/>
            <a:endParaRPr lang="zh-CN" altLang="en-US">
              <a:solidFill>
                <a:schemeClr val="tx1"/>
              </a:solidFill>
            </a:endParaRPr>
          </a:p>
        </p:txBody>
      </p:sp>
      <p:pic>
        <p:nvPicPr>
          <p:cNvPr id="9" name="图片 8"/>
          <p:cNvPicPr>
            <a:picLocks noChangeAspect="1"/>
          </p:cNvPicPr>
          <p:nvPr userDrawn="1">
            <p:custDataLst>
              <p:tags r:id="rId3"/>
            </p:custDataLst>
          </p:nvPr>
        </p:nvPicPr>
        <p:blipFill rotWithShape="1">
          <a:blip r:embed="rId4" cstate="print">
            <a:extLst>
              <a:ext uri="{28A0092B-C50C-407E-A947-70E740481C1C}">
                <a14:useLocalDpi xmlns:a14="http://schemas.microsoft.com/office/drawing/2010/main" val="0"/>
              </a:ext>
            </a:extLst>
          </a:blip>
          <a:srcRect l="16256" t="-1" r="15418" b="631"/>
          <a:stretch>
            <a:fillRect/>
          </a:stretch>
        </p:blipFill>
        <p:spPr>
          <a:xfrm>
            <a:off x="5990590" y="2422525"/>
            <a:ext cx="5417185" cy="4432300"/>
          </a:xfrm>
          <a:prstGeom prst="rect">
            <a:avLst/>
          </a:prstGeom>
        </p:spPr>
      </p:pic>
      <p:sp>
        <p:nvSpPr>
          <p:cNvPr id="2" name="标题 1"/>
          <p:cNvSpPr>
            <a:spLocks noGrp="1"/>
          </p:cNvSpPr>
          <p:nvPr>
            <p:ph type="ctrTitle" hasCustomPrompt="1"/>
            <p:custDataLst>
              <p:tags r:id="rId5"/>
            </p:custDataLst>
          </p:nvPr>
        </p:nvSpPr>
        <p:spPr>
          <a:xfrm>
            <a:off x="695325" y="1304926"/>
            <a:ext cx="5400675" cy="2152650"/>
          </a:xfrm>
        </p:spPr>
        <p:txBody>
          <a:bodyPr wrap="square" anchor="b" anchorCtr="0">
            <a:normAutofit/>
          </a:bodyPr>
          <a:lstStyle>
            <a:lvl1pPr algn="l">
              <a:lnSpc>
                <a:spcPct val="100000"/>
              </a:lnSpc>
              <a:defRPr sz="5400"/>
            </a:lvl1pPr>
          </a:lstStyle>
          <a:p>
            <a:r>
              <a:rPr lang="zh-CN" altLang="en-US" dirty="0"/>
              <a:t>编辑母版标题</a:t>
            </a:r>
            <a:endParaRPr lang="zh-CN" altLang="en-US" dirty="0"/>
          </a:p>
        </p:txBody>
      </p:sp>
      <p:sp>
        <p:nvSpPr>
          <p:cNvPr id="4" name="日期占位符 3"/>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24" name="文本占位符 23"/>
          <p:cNvSpPr>
            <a:spLocks noGrp="1"/>
          </p:cNvSpPr>
          <p:nvPr>
            <p:ph type="body" sz="quarter" idx="17" hasCustomPrompt="1"/>
            <p:custDataLst>
              <p:tags r:id="rId9"/>
            </p:custDataLst>
          </p:nvPr>
        </p:nvSpPr>
        <p:spPr>
          <a:xfrm>
            <a:off x="702000" y="3740785"/>
            <a:ext cx="2880000" cy="579600"/>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800">
                <a:solidFill>
                  <a:schemeClr val="lt1">
                    <a:lumMod val="100000"/>
                  </a:schemeClr>
                </a:solidFill>
              </a:defRPr>
            </a:lvl1pPr>
          </a:lstStyle>
          <a:p>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4800" y="360000"/>
            <a:ext cx="10800000" cy="720000"/>
          </a:xfrm>
          <a:prstGeom prst="rect">
            <a:avLst/>
          </a:prstGeom>
        </p:spPr>
        <p:txBody>
          <a:bodyPr vert="horz" wrap="square" lIns="0" tIns="0" rIns="0" bIns="0" rtlCol="0" anchor="b"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95325" y="1283335"/>
            <a:ext cx="10801350" cy="4894580"/>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5325" y="6356350"/>
            <a:ext cx="2886075" cy="365125"/>
          </a:xfrm>
          <a:prstGeom prst="rect">
            <a:avLst/>
          </a:prstGeom>
        </p:spPr>
        <p:txBody>
          <a:bodyPr vert="horz" wrap="square" lIns="0" tIns="0" rIns="0" bIns="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dirty="0"/>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884200" cy="365125"/>
          </a:xfrm>
          <a:prstGeom prst="rect">
            <a:avLst/>
          </a:prstGeom>
        </p:spPr>
        <p:txBody>
          <a:bodyPr vert="horz" wrap="square" lIns="0" tIns="0" rIns="0" bIns="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dirty="0"/>
          </a:p>
        </p:txBody>
      </p:sp>
      <p:sp>
        <p:nvSpPr>
          <p:cNvPr id="8" name="KSO_TEMPLATE" hidden="1"/>
          <p:cNvSpPr/>
          <p:nvPr userDrawn="1">
            <p:custDataLst>
              <p:tags r:id="rId17"/>
            </p:custDataLst>
          </p:nvPr>
        </p:nvSpPr>
        <p:spPr>
          <a:xfrm>
            <a:off x="0" y="0"/>
            <a:ext cx="0" cy="0"/>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33.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tags" Target="../tags/tag132.xml"/><Relationship Id="rId1" Type="http://schemas.openxmlformats.org/officeDocument/2006/relationships/tags" Target="../tags/tag13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96.xml"/><Relationship Id="rId7" Type="http://schemas.openxmlformats.org/officeDocument/2006/relationships/image" Target="../media/image9.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97.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98.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99.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00.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01.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9" Type="http://schemas.openxmlformats.org/officeDocument/2006/relationships/tags" Target="../tags/tag202.xml"/><Relationship Id="rId8" Type="http://schemas.openxmlformats.org/officeDocument/2006/relationships/image" Target="../media/image7.jpe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1" Type="http://schemas.openxmlformats.org/officeDocument/2006/relationships/notesSlide" Target="../notesSlides/notesSlide1.xml"/><Relationship Id="rId10"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205.xml"/><Relationship Id="rId3" Type="http://schemas.openxmlformats.org/officeDocument/2006/relationships/image" Target="../media/image7.jpeg"/><Relationship Id="rId2" Type="http://schemas.openxmlformats.org/officeDocument/2006/relationships/tags" Target="../tags/tag204.xml"/><Relationship Id="rId1" Type="http://schemas.openxmlformats.org/officeDocument/2006/relationships/tags" Target="../tags/tag203.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06.xml"/><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07.xml"/><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34.xml"/><Relationship Id="rId2" Type="http://schemas.openxmlformats.org/officeDocument/2006/relationships/image" Target="../media/image7.jpe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08.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09.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10.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11.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12.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13.xml"/><Relationship Id="rId2" Type="http://schemas.openxmlformats.org/officeDocument/2006/relationships/image" Target="../media/image7.jpeg"/><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4.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217.xml"/><Relationship Id="rId3" Type="http://schemas.openxmlformats.org/officeDocument/2006/relationships/image" Target="../media/image7.jpeg"/><Relationship Id="rId2" Type="http://schemas.openxmlformats.org/officeDocument/2006/relationships/tags" Target="../tags/tag216.xml"/><Relationship Id="rId1" Type="http://schemas.openxmlformats.org/officeDocument/2006/relationships/tags" Target="../tags/tag21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18.xml"/><Relationship Id="rId2" Type="http://schemas.openxmlformats.org/officeDocument/2006/relationships/image" Target="../media/image25.jpe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19.xml"/><Relationship Id="rId2" Type="http://schemas.openxmlformats.org/officeDocument/2006/relationships/image" Target="../media/image26.jpe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37.xml"/><Relationship Id="rId3" Type="http://schemas.openxmlformats.org/officeDocument/2006/relationships/image" Target="../media/image7.jpeg"/><Relationship Id="rId2" Type="http://schemas.openxmlformats.org/officeDocument/2006/relationships/tags" Target="../tags/tag136.xml"/><Relationship Id="rId1" Type="http://schemas.openxmlformats.org/officeDocument/2006/relationships/tags" Target="../tags/tag135.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20.xml"/><Relationship Id="rId3" Type="http://schemas.openxmlformats.org/officeDocument/2006/relationships/image" Target="../media/image7.jpeg"/><Relationship Id="rId2" Type="http://schemas.openxmlformats.org/officeDocument/2006/relationships/image" Target="../media/image27.jpe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1.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224.xml"/><Relationship Id="rId3" Type="http://schemas.openxmlformats.org/officeDocument/2006/relationships/image" Target="../media/image7.jpeg"/><Relationship Id="rId2" Type="http://schemas.openxmlformats.org/officeDocument/2006/relationships/tags" Target="../tags/tag223.xml"/><Relationship Id="rId1" Type="http://schemas.openxmlformats.org/officeDocument/2006/relationships/tags" Target="../tags/tag22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5.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6.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7.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229.xml"/><Relationship Id="rId2" Type="http://schemas.openxmlformats.org/officeDocument/2006/relationships/image" Target="../media/image29.jpeg"/><Relationship Id="rId1" Type="http://schemas.openxmlformats.org/officeDocument/2006/relationships/tags" Target="../tags/tag228.xml"/></Relationships>
</file>

<file path=ppt/slides/_rels/slide4.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1" Type="http://schemas.openxmlformats.org/officeDocument/2006/relationships/slideLayout" Target="../slideLayouts/slideLayout6.xml"/><Relationship Id="rId10" Type="http://schemas.openxmlformats.org/officeDocument/2006/relationships/tags" Target="../tags/tag147.xml"/><Relationship Id="rId1" Type="http://schemas.openxmlformats.org/officeDocument/2006/relationships/tags" Target="../tags/tag138.xml"/></Relationships>
</file>

<file path=ppt/slides/_rels/slide5.xml.rels><?xml version="1.0" encoding="UTF-8" standalone="yes"?>
<Relationships xmlns="http://schemas.openxmlformats.org/package/2006/relationships"><Relationship Id="rId9" Type="http://schemas.openxmlformats.org/officeDocument/2006/relationships/tags" Target="../tags/tag156.xml"/><Relationship Id="rId8" Type="http://schemas.openxmlformats.org/officeDocument/2006/relationships/tags" Target="../tags/tag155.xml"/><Relationship Id="rId7" Type="http://schemas.openxmlformats.org/officeDocument/2006/relationships/tags" Target="../tags/tag154.xml"/><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2" Type="http://schemas.openxmlformats.org/officeDocument/2006/relationships/slideLayout" Target="../slideLayouts/slideLayout6.xml"/><Relationship Id="rId11" Type="http://schemas.openxmlformats.org/officeDocument/2006/relationships/tags" Target="../tags/tag157.xml"/><Relationship Id="rId10" Type="http://schemas.openxmlformats.org/officeDocument/2006/relationships/image" Target="../media/image7.jpeg"/><Relationship Id="rId1" Type="http://schemas.openxmlformats.org/officeDocument/2006/relationships/tags" Target="../tags/tag148.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tags" Target="../tags/tag160.xml"/><Relationship Id="rId3" Type="http://schemas.openxmlformats.org/officeDocument/2006/relationships/image" Target="../media/image7.jpeg"/><Relationship Id="rId2" Type="http://schemas.openxmlformats.org/officeDocument/2006/relationships/tags" Target="../tags/tag159.xml"/><Relationship Id="rId1" Type="http://schemas.openxmlformats.org/officeDocument/2006/relationships/tags" Target="../tags/tag158.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1.xml"/><Relationship Id="rId2" Type="http://schemas.openxmlformats.org/officeDocument/2006/relationships/image" Target="../media/image7.jpe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image" Target="../media/image10.png"/><Relationship Id="rId7" Type="http://schemas.openxmlformats.org/officeDocument/2006/relationships/tags" Target="../tags/tag166.xml"/><Relationship Id="rId6" Type="http://schemas.openxmlformats.org/officeDocument/2006/relationships/image" Target="../media/image9.png"/><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image" Target="../media/image7.jpeg"/><Relationship Id="rId27" Type="http://schemas.openxmlformats.org/officeDocument/2006/relationships/slideLayout" Target="../slideLayouts/slideLayout15.xml"/><Relationship Id="rId26" Type="http://schemas.openxmlformats.org/officeDocument/2006/relationships/tags" Target="../tags/tag179.xml"/><Relationship Id="rId25" Type="http://schemas.openxmlformats.org/officeDocument/2006/relationships/tags" Target="../tags/tag178.xml"/><Relationship Id="rId24" Type="http://schemas.openxmlformats.org/officeDocument/2006/relationships/tags" Target="../tags/tag177.xml"/><Relationship Id="rId23" Type="http://schemas.openxmlformats.org/officeDocument/2006/relationships/tags" Target="../tags/tag176.xml"/><Relationship Id="rId22" Type="http://schemas.openxmlformats.org/officeDocument/2006/relationships/tags" Target="../tags/tag175.xml"/><Relationship Id="rId21" Type="http://schemas.openxmlformats.org/officeDocument/2006/relationships/tags" Target="../tags/tag174.xml"/><Relationship Id="rId20" Type="http://schemas.openxmlformats.org/officeDocument/2006/relationships/tags" Target="../tags/tag173.xml"/><Relationship Id="rId2" Type="http://schemas.openxmlformats.org/officeDocument/2006/relationships/tags" Target="../tags/tag163.xml"/><Relationship Id="rId19" Type="http://schemas.openxmlformats.org/officeDocument/2006/relationships/tags" Target="../tags/tag172.xml"/><Relationship Id="rId18" Type="http://schemas.openxmlformats.org/officeDocument/2006/relationships/image" Target="../media/image15.png"/><Relationship Id="rId17" Type="http://schemas.openxmlformats.org/officeDocument/2006/relationships/tags" Target="../tags/tag171.xml"/><Relationship Id="rId16" Type="http://schemas.openxmlformats.org/officeDocument/2006/relationships/image" Target="../media/image14.png"/><Relationship Id="rId15" Type="http://schemas.openxmlformats.org/officeDocument/2006/relationships/tags" Target="../tags/tag170.xml"/><Relationship Id="rId14" Type="http://schemas.openxmlformats.org/officeDocument/2006/relationships/image" Target="../media/image13.png"/><Relationship Id="rId13" Type="http://schemas.openxmlformats.org/officeDocument/2006/relationships/tags" Target="../tags/tag169.xml"/><Relationship Id="rId12" Type="http://schemas.openxmlformats.org/officeDocument/2006/relationships/image" Target="../media/image12.png"/><Relationship Id="rId11" Type="http://schemas.openxmlformats.org/officeDocument/2006/relationships/tags" Target="../tags/tag168.xml"/><Relationship Id="rId10" Type="http://schemas.openxmlformats.org/officeDocument/2006/relationships/image" Target="../media/image11.png"/><Relationship Id="rId1" Type="http://schemas.openxmlformats.org/officeDocument/2006/relationships/tags" Target="../tags/tag162.xml"/></Relationships>
</file>

<file path=ppt/slides/_rels/slide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184.xml"/><Relationship Id="rId7" Type="http://schemas.openxmlformats.org/officeDocument/2006/relationships/image" Target="../media/image11.png"/><Relationship Id="rId6" Type="http://schemas.openxmlformats.org/officeDocument/2006/relationships/tags" Target="../tags/tag183.xml"/><Relationship Id="rId5" Type="http://schemas.openxmlformats.org/officeDocument/2006/relationships/image" Target="../media/image10.png"/><Relationship Id="rId4" Type="http://schemas.openxmlformats.org/officeDocument/2006/relationships/tags" Target="../tags/tag182.xml"/><Relationship Id="rId3" Type="http://schemas.openxmlformats.org/officeDocument/2006/relationships/image" Target="../media/image9.png"/><Relationship Id="rId24" Type="http://schemas.openxmlformats.org/officeDocument/2006/relationships/slideLayout" Target="../slideLayouts/slideLayout2.xml"/><Relationship Id="rId23" Type="http://schemas.openxmlformats.org/officeDocument/2006/relationships/tags" Target="../tags/tag195.xml"/><Relationship Id="rId22" Type="http://schemas.openxmlformats.org/officeDocument/2006/relationships/tags" Target="../tags/tag194.xml"/><Relationship Id="rId21" Type="http://schemas.openxmlformats.org/officeDocument/2006/relationships/tags" Target="../tags/tag193.xml"/><Relationship Id="rId20" Type="http://schemas.openxmlformats.org/officeDocument/2006/relationships/tags" Target="../tags/tag192.xml"/><Relationship Id="rId2" Type="http://schemas.openxmlformats.org/officeDocument/2006/relationships/tags" Target="../tags/tag181.xml"/><Relationship Id="rId19" Type="http://schemas.openxmlformats.org/officeDocument/2006/relationships/tags" Target="../tags/tag191.xml"/><Relationship Id="rId18" Type="http://schemas.openxmlformats.org/officeDocument/2006/relationships/tags" Target="../tags/tag190.xml"/><Relationship Id="rId17" Type="http://schemas.openxmlformats.org/officeDocument/2006/relationships/tags" Target="../tags/tag189.xml"/><Relationship Id="rId16" Type="http://schemas.openxmlformats.org/officeDocument/2006/relationships/tags" Target="../tags/tag188.xml"/><Relationship Id="rId15" Type="http://schemas.openxmlformats.org/officeDocument/2006/relationships/image" Target="../media/image15.png"/><Relationship Id="rId14" Type="http://schemas.openxmlformats.org/officeDocument/2006/relationships/tags" Target="../tags/tag187.xml"/><Relationship Id="rId13" Type="http://schemas.openxmlformats.org/officeDocument/2006/relationships/image" Target="../media/image14.png"/><Relationship Id="rId12" Type="http://schemas.openxmlformats.org/officeDocument/2006/relationships/tags" Target="../tags/tag186.xml"/><Relationship Id="rId11" Type="http://schemas.openxmlformats.org/officeDocument/2006/relationships/image" Target="../media/image13.png"/><Relationship Id="rId10" Type="http://schemas.openxmlformats.org/officeDocument/2006/relationships/tags" Target="../tags/tag185.xml"/><Relationship Id="rId1" Type="http://schemas.openxmlformats.org/officeDocument/2006/relationships/tags" Target="../tags/tag1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635"/>
            <a:ext cx="12192000" cy="685736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ctrTitle"/>
            <p:custDataLst>
              <p:tags r:id="rId1"/>
            </p:custDataLst>
          </p:nvPr>
        </p:nvSpPr>
        <p:spPr>
          <a:xfrm>
            <a:off x="1549400" y="1719580"/>
            <a:ext cx="8986520" cy="1868805"/>
          </a:xfrm>
        </p:spPr>
        <p:txBody>
          <a:bodyPr/>
          <a:p>
            <a:r>
              <a:rPr lang="zh-CN" altLang="en-US" sz="4400">
                <a:solidFill>
                  <a:schemeClr val="bg1"/>
                </a:solidFill>
                <a:latin typeface="华文彩云" panose="02010800040101010101" charset="-122"/>
                <a:ea typeface="华文彩云" panose="02010800040101010101" charset="-122"/>
              </a:rPr>
              <a:t>基于政府工作报告围绕</a:t>
            </a:r>
            <a:r>
              <a:rPr lang="zh-CN" altLang="en-US" sz="4800">
                <a:solidFill>
                  <a:schemeClr val="bg1"/>
                </a:solidFill>
                <a:latin typeface="方正舒体" panose="02010601030101010101" charset="-122"/>
                <a:ea typeface="方正舒体" panose="02010601030101010101" charset="-122"/>
              </a:rPr>
              <a:t>施政理念</a:t>
            </a:r>
            <a:r>
              <a:rPr lang="zh-CN" altLang="en-US" sz="4000">
                <a:solidFill>
                  <a:schemeClr val="bg1"/>
                </a:solidFill>
              </a:rPr>
              <a:t>进行的文本数据分析</a:t>
            </a:r>
            <a:r>
              <a:rPr lang="en-US" altLang="zh-CN"/>
              <a:t> </a:t>
            </a:r>
            <a:endParaRPr lang="en-US" altLang="zh-CN"/>
          </a:p>
        </p:txBody>
      </p:sp>
      <p:sp>
        <p:nvSpPr>
          <p:cNvPr id="3" name="副标题 2"/>
          <p:cNvSpPr>
            <a:spLocks noGrp="1"/>
          </p:cNvSpPr>
          <p:nvPr>
            <p:ph type="subTitle" idx="1"/>
            <p:custDataLst>
              <p:tags r:id="rId2"/>
            </p:custDataLst>
          </p:nvPr>
        </p:nvSpPr>
        <p:spPr>
          <a:xfrm>
            <a:off x="7087235" y="4744085"/>
            <a:ext cx="4349750" cy="866775"/>
          </a:xfrm>
        </p:spPr>
        <p:txBody>
          <a:bodyPr>
            <a:normAutofit/>
          </a:bodyPr>
          <a:p>
            <a:pPr algn="l"/>
            <a:r>
              <a:rPr lang="zh-CN" altLang="en-US" sz="1555">
                <a:solidFill>
                  <a:schemeClr val="bg1"/>
                </a:solidFill>
              </a:rPr>
              <a:t>汇报人：</a:t>
            </a:r>
            <a:r>
              <a:rPr lang="zh-CN" altLang="en-US" sz="1555">
                <a:solidFill>
                  <a:schemeClr val="bg1"/>
                </a:solidFill>
                <a:sym typeface="+mn-ea"/>
              </a:rPr>
              <a:t>王耀祥，王思羽</a:t>
            </a:r>
            <a:endParaRPr lang="zh-CN" altLang="en-US" sz="1555">
              <a:solidFill>
                <a:schemeClr val="bg1"/>
              </a:solidFill>
            </a:endParaRPr>
          </a:p>
          <a:p>
            <a:pPr algn="l"/>
            <a:r>
              <a:rPr lang="zh-CN" altLang="en-US" sz="1555">
                <a:solidFill>
                  <a:schemeClr val="bg1"/>
                </a:solidFill>
              </a:rPr>
              <a:t>汇报时间：</a:t>
            </a:r>
            <a:r>
              <a:rPr lang="en-US" altLang="zh-CN" sz="1555">
                <a:solidFill>
                  <a:schemeClr val="bg1"/>
                </a:solidFill>
              </a:rPr>
              <a:t>2025</a:t>
            </a:r>
            <a:r>
              <a:rPr lang="zh-CN" altLang="en-US" sz="1555">
                <a:solidFill>
                  <a:schemeClr val="bg1"/>
                </a:solidFill>
              </a:rPr>
              <a:t>年</a:t>
            </a:r>
            <a:r>
              <a:rPr lang="en-US" altLang="zh-CN" sz="1555">
                <a:solidFill>
                  <a:schemeClr val="bg1"/>
                </a:solidFill>
              </a:rPr>
              <a:t>12</a:t>
            </a:r>
            <a:r>
              <a:rPr lang="zh-CN" altLang="en-US" sz="1555">
                <a:solidFill>
                  <a:schemeClr val="bg1"/>
                </a:solidFill>
              </a:rPr>
              <a:t>月</a:t>
            </a:r>
            <a:r>
              <a:rPr lang="en-US" altLang="zh-CN" sz="1555">
                <a:solidFill>
                  <a:schemeClr val="bg1"/>
                </a:solidFill>
              </a:rPr>
              <a:t>19</a:t>
            </a:r>
            <a:r>
              <a:rPr lang="zh-CN" altLang="en-US" sz="1555">
                <a:solidFill>
                  <a:schemeClr val="bg1"/>
                </a:solidFill>
              </a:rPr>
              <a:t>号</a:t>
            </a:r>
            <a:endParaRPr lang="zh-CN" altLang="en-US" sz="1555">
              <a:solidFill>
                <a:schemeClr val="bg1"/>
              </a:solidFill>
            </a:endParaRPr>
          </a:p>
        </p:txBody>
      </p:sp>
      <p:sp>
        <p:nvSpPr>
          <p:cNvPr id="4" name="文本框 3"/>
          <p:cNvSpPr txBox="1"/>
          <p:nvPr/>
        </p:nvSpPr>
        <p:spPr>
          <a:xfrm>
            <a:off x="3556000" y="3111500"/>
            <a:ext cx="5080000" cy="635000"/>
          </a:xfrm>
          <a:prstGeom prst="rect">
            <a:avLst/>
          </a:prstGeom>
        </p:spPr>
        <p:txBody>
          <a:bodyPr/>
          <a:p>
            <a:endParaRPr sz="1600"/>
          </a:p>
        </p:txBody>
      </p:sp>
      <p:sp>
        <p:nvSpPr>
          <p:cNvPr id="5" name="文本框 4"/>
          <p:cNvSpPr txBox="1"/>
          <p:nvPr/>
        </p:nvSpPr>
        <p:spPr>
          <a:xfrm>
            <a:off x="3556000" y="3111500"/>
            <a:ext cx="5080000" cy="635000"/>
          </a:xfrm>
          <a:prstGeom prst="rect">
            <a:avLst/>
          </a:prstGeom>
        </p:spPr>
        <p:txBody>
          <a:bodyPr/>
          <a:p>
            <a:endParaRPr sz="1600"/>
          </a:p>
        </p:txBody>
      </p:sp>
      <p:sp>
        <p:nvSpPr>
          <p:cNvPr id="17" name="椭圆 16"/>
          <p:cNvSpPr>
            <a:spLocks noChangeAspect="1"/>
          </p:cNvSpPr>
          <p:nvPr/>
        </p:nvSpPr>
        <p:spPr>
          <a:xfrm>
            <a:off x="7087235" y="4229100"/>
            <a:ext cx="5400000" cy="5400000"/>
          </a:xfrm>
          <a:prstGeom prst="ellipse">
            <a:avLst/>
          </a:prstGeom>
          <a:solidFill>
            <a:schemeClr val="accent1">
              <a:alpha val="57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文本框 5"/>
          <p:cNvSpPr txBox="1"/>
          <p:nvPr/>
        </p:nvSpPr>
        <p:spPr>
          <a:xfrm>
            <a:off x="3556000" y="3111500"/>
            <a:ext cx="5080000" cy="635000"/>
          </a:xfrm>
          <a:prstGeom prst="rect">
            <a:avLst/>
          </a:prstGeom>
        </p:spPr>
        <p:txBody>
          <a:bodyPr/>
          <a:p>
            <a:r>
              <a:rPr lang="en-US" altLang="zh-CN" sz="1600"/>
              <a:t> </a:t>
            </a:r>
            <a:endParaRPr sz="1600"/>
          </a:p>
        </p:txBody>
      </p:sp>
      <p:sp>
        <p:nvSpPr>
          <p:cNvPr id="10" name="椭圆 9"/>
          <p:cNvSpPr>
            <a:spLocks noChangeAspect="1"/>
          </p:cNvSpPr>
          <p:nvPr/>
        </p:nvSpPr>
        <p:spPr>
          <a:xfrm>
            <a:off x="8017510" y="-211328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椭圆 17"/>
          <p:cNvSpPr>
            <a:spLocks noChangeAspect="1"/>
          </p:cNvSpPr>
          <p:nvPr/>
        </p:nvSpPr>
        <p:spPr>
          <a:xfrm>
            <a:off x="-5235575" y="-1370965"/>
            <a:ext cx="7200000" cy="720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7" name="图片 6"/>
          <p:cNvPicPr/>
          <p:nvPr/>
        </p:nvPicPr>
        <p:blipFill>
          <a:blip r:embed="rId3">
            <a:clrChange>
              <a:clrFrom>
                <a:srgbClr val="D4E9AE">
                  <a:alpha val="100000"/>
                </a:srgbClr>
              </a:clrFrom>
              <a:clrTo>
                <a:srgbClr val="D4E9AE">
                  <a:alpha val="100000"/>
                  <a:alpha val="0"/>
                </a:srgbClr>
              </a:clrTo>
            </a:clrChange>
          </a:blip>
          <a:stretch>
            <a:fillRect/>
          </a:stretch>
        </p:blipFill>
        <p:spPr>
          <a:xfrm>
            <a:off x="389255" y="3524885"/>
            <a:ext cx="5080000" cy="3568700"/>
          </a:xfrm>
          <a:prstGeom prst="rect">
            <a:avLst/>
          </a:prstGeom>
        </p:spPr>
      </p:pic>
      <p:pic>
        <p:nvPicPr>
          <p:cNvPr id="16" name="图片 15"/>
          <p:cNvPicPr/>
          <p:nvPr/>
        </p:nvPicPr>
        <p:blipFill>
          <a:blip r:embed="rId4">
            <a:clrChange>
              <a:clrFrom>
                <a:srgbClr val="FCCBCE">
                  <a:alpha val="100000"/>
                </a:srgbClr>
              </a:clrFrom>
              <a:clrTo>
                <a:srgbClr val="FCCBCE">
                  <a:alpha val="100000"/>
                  <a:alpha val="0"/>
                </a:srgbClr>
              </a:clrTo>
            </a:clrChange>
          </a:blip>
          <a:stretch>
            <a:fillRect/>
          </a:stretch>
        </p:blipFill>
        <p:spPr>
          <a:xfrm flipH="1">
            <a:off x="15392400" y="-3187700"/>
            <a:ext cx="76200" cy="10281285"/>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635"/>
            <a:ext cx="1219263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a:spLocks noChangeAspect="1"/>
          </p:cNvSpPr>
          <p:nvPr/>
        </p:nvSpPr>
        <p:spPr>
          <a:xfrm>
            <a:off x="6028055" y="4097655"/>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935990" y="5081270"/>
            <a:ext cx="10364470" cy="1512570"/>
          </a:xfrm>
          <a:prstGeom prst="round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descr="第九届"/>
          <p:cNvPicPr/>
          <p:nvPr/>
        </p:nvPicPr>
        <p:blipFill>
          <a:blip r:embed="rId1"/>
          <a:srcRect l="2914" t="5145" r="69352" b="43123"/>
          <a:stretch>
            <a:fillRect/>
          </a:stretch>
        </p:blipFill>
        <p:spPr>
          <a:xfrm>
            <a:off x="2498090" y="5151120"/>
            <a:ext cx="1382400" cy="1382400"/>
          </a:xfrm>
          <a:prstGeom prst="roundRect">
            <a:avLst/>
          </a:prstGeom>
        </p:spPr>
      </p:pic>
      <p:pic>
        <p:nvPicPr>
          <p:cNvPr id="13" name="图片 12" descr="第十届"/>
          <p:cNvPicPr/>
          <p:nvPr/>
        </p:nvPicPr>
        <p:blipFill>
          <a:blip r:embed="rId2"/>
          <a:srcRect l="2380" t="6287" r="70313" b="42536"/>
          <a:stretch>
            <a:fillRect/>
          </a:stretch>
        </p:blipFill>
        <p:spPr>
          <a:xfrm>
            <a:off x="3964305" y="5152390"/>
            <a:ext cx="1382400" cy="1382400"/>
          </a:xfrm>
          <a:prstGeom prst="roundRect">
            <a:avLst/>
          </a:prstGeom>
        </p:spPr>
      </p:pic>
      <p:pic>
        <p:nvPicPr>
          <p:cNvPr id="14" name="图片 13" descr="第十一届"/>
          <p:cNvPicPr/>
          <p:nvPr/>
        </p:nvPicPr>
        <p:blipFill>
          <a:blip r:embed="rId3"/>
          <a:srcRect l="3646" t="7444" r="70089" b="42885"/>
          <a:stretch>
            <a:fillRect/>
          </a:stretch>
        </p:blipFill>
        <p:spPr>
          <a:xfrm>
            <a:off x="5430520" y="5152390"/>
            <a:ext cx="1382400" cy="1382400"/>
          </a:xfrm>
          <a:prstGeom prst="roundRect">
            <a:avLst/>
          </a:prstGeom>
        </p:spPr>
      </p:pic>
      <p:pic>
        <p:nvPicPr>
          <p:cNvPr id="15" name="图片 14" descr="第十二届"/>
          <p:cNvPicPr/>
          <p:nvPr/>
        </p:nvPicPr>
        <p:blipFill>
          <a:blip r:embed="rId4"/>
          <a:srcRect l="3198" t="7421" r="68302" b="43008"/>
          <a:stretch>
            <a:fillRect/>
          </a:stretch>
        </p:blipFill>
        <p:spPr>
          <a:xfrm>
            <a:off x="6896735" y="5151120"/>
            <a:ext cx="1382400" cy="1382400"/>
          </a:xfrm>
          <a:prstGeom prst="roundRect">
            <a:avLst/>
          </a:prstGeom>
        </p:spPr>
      </p:pic>
      <p:pic>
        <p:nvPicPr>
          <p:cNvPr id="16" name="图片 15" descr="第十三届"/>
          <p:cNvPicPr/>
          <p:nvPr/>
        </p:nvPicPr>
        <p:blipFill>
          <a:blip r:embed="rId5"/>
          <a:srcRect l="3943" t="7520" r="66906" b="45729"/>
          <a:stretch>
            <a:fillRect/>
          </a:stretch>
        </p:blipFill>
        <p:spPr>
          <a:xfrm>
            <a:off x="8362950" y="5148580"/>
            <a:ext cx="1382400" cy="1382400"/>
          </a:xfrm>
          <a:prstGeom prst="roundRect">
            <a:avLst/>
          </a:prstGeom>
        </p:spPr>
      </p:pic>
      <p:pic>
        <p:nvPicPr>
          <p:cNvPr id="17" name="图片 16" descr="第十四届"/>
          <p:cNvPicPr/>
          <p:nvPr/>
        </p:nvPicPr>
        <p:blipFill>
          <a:blip r:embed="rId6"/>
          <a:srcRect l="3495" t="8364" r="69495" b="42876"/>
          <a:stretch>
            <a:fillRect/>
          </a:stretch>
        </p:blipFill>
        <p:spPr>
          <a:xfrm>
            <a:off x="9829165" y="5152390"/>
            <a:ext cx="1382400" cy="1382400"/>
          </a:xfrm>
          <a:prstGeom prst="roundRect">
            <a:avLst/>
          </a:prstGeom>
        </p:spPr>
      </p:pic>
      <p:sp>
        <p:nvSpPr>
          <p:cNvPr id="18" name="椭圆 17"/>
          <p:cNvSpPr>
            <a:spLocks noChangeAspect="1"/>
          </p:cNvSpPr>
          <p:nvPr/>
        </p:nvSpPr>
        <p:spPr>
          <a:xfrm>
            <a:off x="6028055" y="-262128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a:spLocks noChangeAspect="1"/>
          </p:cNvSpPr>
          <p:nvPr/>
        </p:nvSpPr>
        <p:spPr>
          <a:xfrm>
            <a:off x="-2779395" y="153162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第八届"/>
          <p:cNvPicPr/>
          <p:nvPr/>
        </p:nvPicPr>
        <p:blipFill>
          <a:blip r:embed="rId7"/>
          <a:srcRect l="2878" t="7772" r="70383" b="42224"/>
          <a:stretch>
            <a:fillRect/>
          </a:stretch>
        </p:blipFill>
        <p:spPr>
          <a:xfrm rot="16200000">
            <a:off x="7700645" y="766895"/>
            <a:ext cx="3600000" cy="3600000"/>
          </a:xfrm>
          <a:prstGeom prst="roundRect">
            <a:avLst/>
          </a:prstGeom>
        </p:spPr>
      </p:pic>
      <p:sp>
        <p:nvSpPr>
          <p:cNvPr id="7" name="文本框 6"/>
          <p:cNvSpPr txBox="1"/>
          <p:nvPr/>
        </p:nvSpPr>
        <p:spPr>
          <a:xfrm>
            <a:off x="0" y="0"/>
            <a:ext cx="7701280" cy="1531620"/>
          </a:xfrm>
          <a:prstGeom prst="rect">
            <a:avLst/>
          </a:prstGeom>
        </p:spPr>
        <p:txBody>
          <a:bodyPr wrap="square">
            <a:noAutofit/>
          </a:bodyPr>
          <a:p>
            <a:pPr algn="ctr"/>
            <a:r>
              <a:rPr lang="en-US" altLang="zh-CN" sz="4000">
                <a:solidFill>
                  <a:schemeClr val="bg1"/>
                </a:solidFill>
                <a:latin typeface="方正舒体" panose="02010601030101010101" charset="-122"/>
                <a:ea typeface="方正舒体" panose="02010601030101010101" charset="-122"/>
                <a:cs typeface="方正舒体" panose="02010601030101010101" charset="-122"/>
                <a:sym typeface="+mn-ea"/>
              </a:rPr>
              <a:t>1993-1998</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年政府工作报告词云图</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ct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（第八届全国人民代表大会）</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p:txBody>
      </p:sp>
      <p:sp>
        <p:nvSpPr>
          <p:cNvPr id="4" name="文本框 3"/>
          <p:cNvSpPr txBox="1"/>
          <p:nvPr/>
        </p:nvSpPr>
        <p:spPr>
          <a:xfrm>
            <a:off x="635" y="1628775"/>
            <a:ext cx="7700645" cy="2738120"/>
          </a:xfrm>
          <a:prstGeom prst="rect">
            <a:avLst/>
          </a:prstGeom>
        </p:spPr>
        <p:txBody>
          <a:bodyPr wrap="square">
            <a:noAutofit/>
          </a:bodyPr>
          <a:p>
            <a:pPr algn="l"/>
            <a:r>
              <a:rPr lang="zh-CN" altLang="en-US" sz="1800">
                <a:solidFill>
                  <a:schemeClr val="bg1"/>
                </a:solidFill>
                <a:latin typeface="Arial" panose="020B0604020202020204" pitchFamily="34" charset="0"/>
                <a:ea typeface="微软雅黑" panose="020B0503020204020204" charset="-122"/>
              </a:rPr>
              <a:t>核心关键词：发展、经济、改革、建设、企业、社会、科技、教育</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核心导向：以经济体制改革为核心，推进国企改革、对外开放，靠</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菜篮子工程</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乡镇企业</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筑牢民生基础。</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领域拓展：从单一经济增长转向社会协调，科技与产业结合，教育重视度提升。</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实践特点：关注城乡、区域均衡，贴合改革开放深化阶段的探索需求。</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635"/>
            <a:ext cx="1219263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935990" y="5081270"/>
            <a:ext cx="10364470" cy="1512570"/>
          </a:xfrm>
          <a:prstGeom prst="round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第八届"/>
          <p:cNvPicPr/>
          <p:nvPr/>
        </p:nvPicPr>
        <p:blipFill>
          <a:blip r:embed="rId1"/>
          <a:srcRect l="2878" t="7772" r="70383" b="42224"/>
          <a:stretch>
            <a:fillRect/>
          </a:stretch>
        </p:blipFill>
        <p:spPr>
          <a:xfrm>
            <a:off x="1031875" y="5152390"/>
            <a:ext cx="1382400" cy="1381125"/>
          </a:xfrm>
          <a:prstGeom prst="roundRect">
            <a:avLst/>
          </a:prstGeom>
        </p:spPr>
      </p:pic>
      <p:sp>
        <p:nvSpPr>
          <p:cNvPr id="19" name="椭圆 18"/>
          <p:cNvSpPr>
            <a:spLocks noChangeAspect="1"/>
          </p:cNvSpPr>
          <p:nvPr/>
        </p:nvSpPr>
        <p:spPr>
          <a:xfrm>
            <a:off x="-304165" y="434848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descr="第九届"/>
          <p:cNvPicPr/>
          <p:nvPr/>
        </p:nvPicPr>
        <p:blipFill>
          <a:blip r:embed="rId2"/>
          <a:srcRect l="2914" t="5145" r="69352" b="43123"/>
          <a:stretch>
            <a:fillRect/>
          </a:stretch>
        </p:blipFill>
        <p:spPr>
          <a:xfrm rot="16200000">
            <a:off x="7700645" y="748665"/>
            <a:ext cx="3600000" cy="3600000"/>
          </a:xfrm>
          <a:prstGeom prst="roundRect">
            <a:avLst/>
          </a:prstGeom>
        </p:spPr>
      </p:pic>
      <p:pic>
        <p:nvPicPr>
          <p:cNvPr id="13" name="图片 12" descr="第十届"/>
          <p:cNvPicPr/>
          <p:nvPr/>
        </p:nvPicPr>
        <p:blipFill>
          <a:blip r:embed="rId3"/>
          <a:srcRect l="2380" t="6287" r="70313" b="42536"/>
          <a:stretch>
            <a:fillRect/>
          </a:stretch>
        </p:blipFill>
        <p:spPr>
          <a:xfrm>
            <a:off x="3964305" y="5152390"/>
            <a:ext cx="1382400" cy="1382400"/>
          </a:xfrm>
          <a:prstGeom prst="roundRect">
            <a:avLst/>
          </a:prstGeom>
        </p:spPr>
      </p:pic>
      <p:pic>
        <p:nvPicPr>
          <p:cNvPr id="14" name="图片 13" descr="第十一届"/>
          <p:cNvPicPr/>
          <p:nvPr/>
        </p:nvPicPr>
        <p:blipFill>
          <a:blip r:embed="rId4"/>
          <a:srcRect l="3646" t="7444" r="70089" b="42885"/>
          <a:stretch>
            <a:fillRect/>
          </a:stretch>
        </p:blipFill>
        <p:spPr>
          <a:xfrm>
            <a:off x="5430520" y="5152390"/>
            <a:ext cx="1382400" cy="1382400"/>
          </a:xfrm>
          <a:prstGeom prst="roundRect">
            <a:avLst/>
          </a:prstGeom>
        </p:spPr>
      </p:pic>
      <p:pic>
        <p:nvPicPr>
          <p:cNvPr id="15" name="图片 14" descr="第十二届"/>
          <p:cNvPicPr/>
          <p:nvPr/>
        </p:nvPicPr>
        <p:blipFill>
          <a:blip r:embed="rId5"/>
          <a:srcRect l="3198" t="7421" r="68302" b="43008"/>
          <a:stretch>
            <a:fillRect/>
          </a:stretch>
        </p:blipFill>
        <p:spPr>
          <a:xfrm>
            <a:off x="6896735" y="5151120"/>
            <a:ext cx="1382400" cy="1382400"/>
          </a:xfrm>
          <a:prstGeom prst="roundRect">
            <a:avLst/>
          </a:prstGeom>
        </p:spPr>
      </p:pic>
      <p:pic>
        <p:nvPicPr>
          <p:cNvPr id="16" name="图片 15" descr="第十三届"/>
          <p:cNvPicPr/>
          <p:nvPr/>
        </p:nvPicPr>
        <p:blipFill>
          <a:blip r:embed="rId6"/>
          <a:srcRect l="3943" t="7520" r="66906" b="45729"/>
          <a:stretch>
            <a:fillRect/>
          </a:stretch>
        </p:blipFill>
        <p:spPr>
          <a:xfrm>
            <a:off x="8362950" y="5148580"/>
            <a:ext cx="1382400" cy="1382400"/>
          </a:xfrm>
          <a:prstGeom prst="roundRect">
            <a:avLst/>
          </a:prstGeom>
        </p:spPr>
      </p:pic>
      <p:pic>
        <p:nvPicPr>
          <p:cNvPr id="17" name="图片 16" descr="第十四届"/>
          <p:cNvPicPr/>
          <p:nvPr/>
        </p:nvPicPr>
        <p:blipFill>
          <a:blip r:embed="rId7"/>
          <a:srcRect l="3495" t="8364" r="69495" b="42876"/>
          <a:stretch>
            <a:fillRect/>
          </a:stretch>
        </p:blipFill>
        <p:spPr>
          <a:xfrm>
            <a:off x="9829165" y="5152390"/>
            <a:ext cx="1382400" cy="1382400"/>
          </a:xfrm>
          <a:prstGeom prst="roundRect">
            <a:avLst/>
          </a:prstGeom>
        </p:spPr>
      </p:pic>
      <p:sp>
        <p:nvSpPr>
          <p:cNvPr id="18" name="椭圆 17"/>
          <p:cNvSpPr>
            <a:spLocks noChangeAspect="1"/>
          </p:cNvSpPr>
          <p:nvPr/>
        </p:nvSpPr>
        <p:spPr>
          <a:xfrm>
            <a:off x="6561455" y="-2496185"/>
            <a:ext cx="5631180" cy="563118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a:spLocks noChangeAspect="1"/>
          </p:cNvSpPr>
          <p:nvPr/>
        </p:nvSpPr>
        <p:spPr>
          <a:xfrm>
            <a:off x="-2599690" y="-691515"/>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635" y="0"/>
            <a:ext cx="7611110" cy="1644650"/>
          </a:xfrm>
          <a:prstGeom prst="rect">
            <a:avLst/>
          </a:prstGeom>
        </p:spPr>
        <p:txBody>
          <a:bodyPr wrap="square">
            <a:noAutofit/>
          </a:bodyPr>
          <a:p>
            <a:pPr algn="ctr"/>
            <a:r>
              <a:rPr lang="en-US" altLang="zh-CN" sz="4000">
                <a:solidFill>
                  <a:schemeClr val="bg1"/>
                </a:solidFill>
                <a:latin typeface="方正舒体" panose="02010601030101010101" charset="-122"/>
                <a:ea typeface="方正舒体" panose="02010601030101010101" charset="-122"/>
                <a:cs typeface="方正舒体" panose="02010601030101010101" charset="-122"/>
                <a:sym typeface="+mn-ea"/>
              </a:rPr>
              <a:t>1998-2002</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年政府工作报告词云图</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ct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（第</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九届全国人民代表大会）</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l"/>
            <a:endParaRPr lang="zh-CN" altLang="en-US" sz="4000">
              <a:latin typeface="Arial" panose="020B0604020202020204" pitchFamily="34" charset="0"/>
              <a:ea typeface="微软雅黑" panose="020B0503020204020204" charset="-122"/>
            </a:endParaRPr>
          </a:p>
        </p:txBody>
      </p:sp>
      <p:sp>
        <p:nvSpPr>
          <p:cNvPr id="5" name="文本框 4"/>
          <p:cNvSpPr txBox="1"/>
          <p:nvPr/>
        </p:nvSpPr>
        <p:spPr>
          <a:xfrm>
            <a:off x="0" y="1644015"/>
            <a:ext cx="7700645" cy="2705100"/>
          </a:xfrm>
          <a:prstGeom prst="rect">
            <a:avLst/>
          </a:prstGeom>
        </p:spPr>
        <p:txBody>
          <a:bodyPr wrap="square">
            <a:noAutofit/>
          </a:bodyPr>
          <a:p>
            <a:pPr algn="l"/>
            <a:r>
              <a:rPr lang="zh-CN" altLang="en-US" sz="1800">
                <a:solidFill>
                  <a:schemeClr val="bg1"/>
                </a:solidFill>
                <a:latin typeface="Arial" panose="020B0604020202020204" pitchFamily="34" charset="0"/>
                <a:ea typeface="微软雅黑" panose="020B0503020204020204" charset="-122"/>
              </a:rPr>
              <a:t>核心关键词：发展、经济、改革、建设、企业、社会、科技、教育</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核心导向：以经济体制改革为核心，推进国企改革、对外开放，靠</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菜篮子工程</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乡镇企业</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筑牢民生基础。</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领域拓展：从单一经济增长转向社会协调，科技与产业结合，教育重视度提升。</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实践特点：关注城乡、区域均衡，贴合改革开放深化阶段的探索需求。</a:t>
            </a:r>
            <a:endParaRPr lang="zh-CN" altLang="en-US" sz="1800">
              <a:solidFill>
                <a:schemeClr val="bg1"/>
              </a:solidFill>
              <a:latin typeface="Arial" panose="020B0604020202020204" pitchFamily="34" charset="0"/>
              <a:ea typeface="微软雅黑" panose="020B050302020402020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635"/>
            <a:ext cx="1219263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935990" y="5081270"/>
            <a:ext cx="10364470" cy="1512570"/>
          </a:xfrm>
          <a:prstGeom prst="round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第八届"/>
          <p:cNvPicPr/>
          <p:nvPr/>
        </p:nvPicPr>
        <p:blipFill>
          <a:blip r:embed="rId1"/>
          <a:srcRect l="2878" t="7772" r="70383" b="42224"/>
          <a:stretch>
            <a:fillRect/>
          </a:stretch>
        </p:blipFill>
        <p:spPr>
          <a:xfrm>
            <a:off x="1031875" y="5152390"/>
            <a:ext cx="1382400" cy="1381125"/>
          </a:xfrm>
          <a:prstGeom prst="roundRect">
            <a:avLst/>
          </a:prstGeom>
        </p:spPr>
      </p:pic>
      <p:pic>
        <p:nvPicPr>
          <p:cNvPr id="12" name="图片 11" descr="第九届"/>
          <p:cNvPicPr/>
          <p:nvPr/>
        </p:nvPicPr>
        <p:blipFill>
          <a:blip r:embed="rId2"/>
          <a:srcRect l="2914" t="5145" r="69352" b="43123"/>
          <a:stretch>
            <a:fillRect/>
          </a:stretch>
        </p:blipFill>
        <p:spPr>
          <a:xfrm>
            <a:off x="2498090" y="5151120"/>
            <a:ext cx="1382400" cy="1382400"/>
          </a:xfrm>
          <a:prstGeom prst="roundRect">
            <a:avLst/>
          </a:prstGeom>
        </p:spPr>
      </p:pic>
      <p:pic>
        <p:nvPicPr>
          <p:cNvPr id="13" name="图片 12" descr="第十届"/>
          <p:cNvPicPr>
            <a:picLocks noChangeAspect="1"/>
          </p:cNvPicPr>
          <p:nvPr/>
        </p:nvPicPr>
        <p:blipFill>
          <a:blip r:embed="rId3"/>
          <a:srcRect l="2380" t="6287" r="70313" b="42536"/>
          <a:stretch>
            <a:fillRect/>
          </a:stretch>
        </p:blipFill>
        <p:spPr>
          <a:xfrm rot="16200000">
            <a:off x="7700645" y="767080"/>
            <a:ext cx="3600000" cy="3600000"/>
          </a:xfrm>
          <a:prstGeom prst="roundRect">
            <a:avLst/>
          </a:prstGeom>
        </p:spPr>
      </p:pic>
      <p:pic>
        <p:nvPicPr>
          <p:cNvPr id="14" name="图片 13" descr="第十一届"/>
          <p:cNvPicPr/>
          <p:nvPr/>
        </p:nvPicPr>
        <p:blipFill>
          <a:blip r:embed="rId4"/>
          <a:srcRect l="3646" t="7444" r="70089" b="42885"/>
          <a:stretch>
            <a:fillRect/>
          </a:stretch>
        </p:blipFill>
        <p:spPr>
          <a:xfrm>
            <a:off x="5430520" y="5152390"/>
            <a:ext cx="1382400" cy="1382400"/>
          </a:xfrm>
          <a:prstGeom prst="roundRect">
            <a:avLst/>
          </a:prstGeom>
        </p:spPr>
      </p:pic>
      <p:pic>
        <p:nvPicPr>
          <p:cNvPr id="15" name="图片 14" descr="第十二届"/>
          <p:cNvPicPr/>
          <p:nvPr/>
        </p:nvPicPr>
        <p:blipFill>
          <a:blip r:embed="rId5"/>
          <a:srcRect l="3198" t="7421" r="68302" b="43008"/>
          <a:stretch>
            <a:fillRect/>
          </a:stretch>
        </p:blipFill>
        <p:spPr>
          <a:xfrm>
            <a:off x="6896735" y="5151120"/>
            <a:ext cx="1382400" cy="1382400"/>
          </a:xfrm>
          <a:prstGeom prst="roundRect">
            <a:avLst/>
          </a:prstGeom>
        </p:spPr>
      </p:pic>
      <p:pic>
        <p:nvPicPr>
          <p:cNvPr id="16" name="图片 15" descr="第十三届"/>
          <p:cNvPicPr/>
          <p:nvPr/>
        </p:nvPicPr>
        <p:blipFill>
          <a:blip r:embed="rId6"/>
          <a:srcRect l="3943" t="7520" r="66906" b="45729"/>
          <a:stretch>
            <a:fillRect/>
          </a:stretch>
        </p:blipFill>
        <p:spPr>
          <a:xfrm>
            <a:off x="8362950" y="5148580"/>
            <a:ext cx="1382400" cy="1382400"/>
          </a:xfrm>
          <a:prstGeom prst="roundRect">
            <a:avLst/>
          </a:prstGeom>
        </p:spPr>
      </p:pic>
      <p:pic>
        <p:nvPicPr>
          <p:cNvPr id="17" name="图片 16" descr="第十四届"/>
          <p:cNvPicPr/>
          <p:nvPr/>
        </p:nvPicPr>
        <p:blipFill>
          <a:blip r:embed="rId7"/>
          <a:srcRect l="3495" t="8364" r="69495" b="42876"/>
          <a:stretch>
            <a:fillRect/>
          </a:stretch>
        </p:blipFill>
        <p:spPr>
          <a:xfrm>
            <a:off x="9829165" y="5152390"/>
            <a:ext cx="1382400" cy="1382400"/>
          </a:xfrm>
          <a:prstGeom prst="roundRect">
            <a:avLst/>
          </a:prstGeom>
        </p:spPr>
      </p:pic>
      <p:sp>
        <p:nvSpPr>
          <p:cNvPr id="18" name="椭圆 17"/>
          <p:cNvSpPr>
            <a:spLocks noChangeAspect="1"/>
          </p:cNvSpPr>
          <p:nvPr/>
        </p:nvSpPr>
        <p:spPr>
          <a:xfrm>
            <a:off x="8017510" y="-211328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a:spLocks noChangeAspect="1"/>
          </p:cNvSpPr>
          <p:nvPr/>
        </p:nvSpPr>
        <p:spPr>
          <a:xfrm>
            <a:off x="2078990" y="508127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a:spLocks noChangeAspect="1"/>
          </p:cNvSpPr>
          <p:nvPr/>
        </p:nvSpPr>
        <p:spPr>
          <a:xfrm>
            <a:off x="332740" y="-180975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1270" y="-635"/>
            <a:ext cx="7699375" cy="1562735"/>
          </a:xfrm>
          <a:prstGeom prst="rect">
            <a:avLst/>
          </a:prstGeom>
        </p:spPr>
        <p:txBody>
          <a:bodyPr wrap="square">
            <a:noAutofit/>
          </a:bodyPr>
          <a:p>
            <a:pPr algn="ctr"/>
            <a:r>
              <a:rPr lang="en-US" altLang="zh-CN" sz="4000">
                <a:solidFill>
                  <a:schemeClr val="bg1"/>
                </a:solidFill>
                <a:latin typeface="方正舒体" panose="02010601030101010101" charset="-122"/>
                <a:ea typeface="方正舒体" panose="02010601030101010101" charset="-122"/>
                <a:cs typeface="方正舒体" panose="02010601030101010101" charset="-122"/>
                <a:sym typeface="+mn-ea"/>
              </a:rPr>
              <a:t>2002-2007</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年政府工作报告词云图</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ct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（第</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十届全国人民代表大会）</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l"/>
            <a:endParaRPr lang="zh-CN" altLang="en-US" sz="4000">
              <a:latin typeface="Arial" panose="020B0604020202020204" pitchFamily="34" charset="0"/>
              <a:ea typeface="微软雅黑" panose="020B0503020204020204" charset="-122"/>
            </a:endParaRPr>
          </a:p>
        </p:txBody>
      </p:sp>
      <p:sp>
        <p:nvSpPr>
          <p:cNvPr id="5" name="文本框 4"/>
          <p:cNvSpPr txBox="1"/>
          <p:nvPr/>
        </p:nvSpPr>
        <p:spPr>
          <a:xfrm>
            <a:off x="1270" y="1562735"/>
            <a:ext cx="7699375" cy="2804160"/>
          </a:xfrm>
          <a:prstGeom prst="rect">
            <a:avLst/>
          </a:prstGeom>
        </p:spPr>
        <p:txBody>
          <a:bodyPr wrap="square">
            <a:noAutofit/>
          </a:bodyPr>
          <a:p>
            <a:pPr algn="l"/>
            <a:r>
              <a:rPr lang="zh-CN" altLang="en-US" sz="1800">
                <a:solidFill>
                  <a:schemeClr val="bg1"/>
                </a:solidFill>
                <a:latin typeface="Arial" panose="020B0604020202020204" pitchFamily="34" charset="0"/>
                <a:ea typeface="微软雅黑" panose="020B0503020204020204" charset="-122"/>
              </a:rPr>
              <a:t>核心关键词：发展、社会、科技、经济、改革、民生、和谐、创新</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民生升级：取消农业税、推行农村免费义务教育，民生保障从</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兜底</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走向</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普惠</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科技突破：载人航天、探月工程等重大成果落地，自主创新成为核心驱动力。</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理念转变：</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科学发展</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和谐社会</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为导向，注重经济、社会、生态统筹发展。</a:t>
            </a:r>
            <a:endParaRPr lang="zh-CN" altLang="en-US" sz="1800">
              <a:solidFill>
                <a:schemeClr val="bg1"/>
              </a:solidFill>
              <a:latin typeface="Arial" panose="020B0604020202020204" pitchFamily="34" charset="0"/>
              <a:ea typeface="微软雅黑" panose="020B050302020402020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635"/>
            <a:ext cx="1219263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935990" y="5081270"/>
            <a:ext cx="10364470" cy="1512570"/>
          </a:xfrm>
          <a:prstGeom prst="round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第八届"/>
          <p:cNvPicPr/>
          <p:nvPr/>
        </p:nvPicPr>
        <p:blipFill>
          <a:blip r:embed="rId1"/>
          <a:srcRect l="2878" t="7772" r="70383" b="42224"/>
          <a:stretch>
            <a:fillRect/>
          </a:stretch>
        </p:blipFill>
        <p:spPr>
          <a:xfrm>
            <a:off x="1031875" y="5152390"/>
            <a:ext cx="1382400" cy="1381125"/>
          </a:xfrm>
          <a:prstGeom prst="roundRect">
            <a:avLst/>
          </a:prstGeom>
        </p:spPr>
      </p:pic>
      <p:pic>
        <p:nvPicPr>
          <p:cNvPr id="12" name="图片 11" descr="第九届"/>
          <p:cNvPicPr/>
          <p:nvPr/>
        </p:nvPicPr>
        <p:blipFill>
          <a:blip r:embed="rId2"/>
          <a:srcRect l="2914" t="5145" r="69352" b="43123"/>
          <a:stretch>
            <a:fillRect/>
          </a:stretch>
        </p:blipFill>
        <p:spPr>
          <a:xfrm>
            <a:off x="2498090" y="5151120"/>
            <a:ext cx="1382400" cy="1382400"/>
          </a:xfrm>
          <a:prstGeom prst="roundRect">
            <a:avLst/>
          </a:prstGeom>
        </p:spPr>
      </p:pic>
      <p:pic>
        <p:nvPicPr>
          <p:cNvPr id="13" name="图片 12" descr="第十届"/>
          <p:cNvPicPr/>
          <p:nvPr/>
        </p:nvPicPr>
        <p:blipFill>
          <a:blip r:embed="rId3"/>
          <a:srcRect l="2380" t="6287" r="70313" b="42536"/>
          <a:stretch>
            <a:fillRect/>
          </a:stretch>
        </p:blipFill>
        <p:spPr>
          <a:xfrm>
            <a:off x="3964305" y="5152390"/>
            <a:ext cx="1382400" cy="1382400"/>
          </a:xfrm>
          <a:prstGeom prst="roundRect">
            <a:avLst/>
          </a:prstGeom>
        </p:spPr>
      </p:pic>
      <p:sp>
        <p:nvSpPr>
          <p:cNvPr id="18" name="椭圆 17"/>
          <p:cNvSpPr>
            <a:spLocks noChangeAspect="1"/>
          </p:cNvSpPr>
          <p:nvPr/>
        </p:nvSpPr>
        <p:spPr>
          <a:xfrm>
            <a:off x="6096000" y="-276225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descr="第十一届"/>
          <p:cNvPicPr/>
          <p:nvPr/>
        </p:nvPicPr>
        <p:blipFill>
          <a:blip r:embed="rId4"/>
          <a:srcRect l="3646" t="7444" r="70089" b="42885"/>
          <a:stretch>
            <a:fillRect/>
          </a:stretch>
        </p:blipFill>
        <p:spPr>
          <a:xfrm rot="16200000">
            <a:off x="7700645" y="876935"/>
            <a:ext cx="3600000" cy="3600000"/>
          </a:xfrm>
          <a:prstGeom prst="roundRect">
            <a:avLst/>
          </a:prstGeom>
        </p:spPr>
      </p:pic>
      <p:pic>
        <p:nvPicPr>
          <p:cNvPr id="15" name="图片 14" descr="第十二届"/>
          <p:cNvPicPr/>
          <p:nvPr/>
        </p:nvPicPr>
        <p:blipFill>
          <a:blip r:embed="rId5"/>
          <a:srcRect l="3198" t="7421" r="68302" b="43008"/>
          <a:stretch>
            <a:fillRect/>
          </a:stretch>
        </p:blipFill>
        <p:spPr>
          <a:xfrm>
            <a:off x="6896735" y="5151120"/>
            <a:ext cx="1382400" cy="1382400"/>
          </a:xfrm>
          <a:prstGeom prst="roundRect">
            <a:avLst/>
          </a:prstGeom>
        </p:spPr>
      </p:pic>
      <p:pic>
        <p:nvPicPr>
          <p:cNvPr id="16" name="图片 15" descr="第十三届"/>
          <p:cNvPicPr/>
          <p:nvPr/>
        </p:nvPicPr>
        <p:blipFill>
          <a:blip r:embed="rId6"/>
          <a:srcRect l="3943" t="7520" r="66906" b="45729"/>
          <a:stretch>
            <a:fillRect/>
          </a:stretch>
        </p:blipFill>
        <p:spPr>
          <a:xfrm>
            <a:off x="8362950" y="5148580"/>
            <a:ext cx="1382400" cy="1382400"/>
          </a:xfrm>
          <a:prstGeom prst="roundRect">
            <a:avLst/>
          </a:prstGeom>
        </p:spPr>
      </p:pic>
      <p:pic>
        <p:nvPicPr>
          <p:cNvPr id="17" name="图片 16" descr="第十四届"/>
          <p:cNvPicPr/>
          <p:nvPr/>
        </p:nvPicPr>
        <p:blipFill>
          <a:blip r:embed="rId7"/>
          <a:srcRect l="3495" t="8364" r="69495" b="42876"/>
          <a:stretch>
            <a:fillRect/>
          </a:stretch>
        </p:blipFill>
        <p:spPr>
          <a:xfrm>
            <a:off x="9829165" y="5152390"/>
            <a:ext cx="1382400" cy="1382400"/>
          </a:xfrm>
          <a:prstGeom prst="roundRect">
            <a:avLst/>
          </a:prstGeom>
        </p:spPr>
      </p:pic>
      <p:sp>
        <p:nvSpPr>
          <p:cNvPr id="19" name="椭圆 18"/>
          <p:cNvSpPr>
            <a:spLocks noChangeAspect="1"/>
          </p:cNvSpPr>
          <p:nvPr/>
        </p:nvSpPr>
        <p:spPr>
          <a:xfrm>
            <a:off x="5231130" y="3971925"/>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a:spLocks noChangeAspect="1"/>
          </p:cNvSpPr>
          <p:nvPr/>
        </p:nvSpPr>
        <p:spPr>
          <a:xfrm>
            <a:off x="-2345690" y="115189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635" y="-635"/>
            <a:ext cx="7699375" cy="1403985"/>
          </a:xfrm>
          <a:prstGeom prst="rect">
            <a:avLst/>
          </a:prstGeom>
        </p:spPr>
        <p:txBody>
          <a:bodyPr wrap="square">
            <a:noAutofit/>
          </a:bodyPr>
          <a:p>
            <a:pPr algn="ctr"/>
            <a:r>
              <a:rPr lang="en-US" altLang="zh-CN" sz="4000">
                <a:solidFill>
                  <a:schemeClr val="bg1"/>
                </a:solidFill>
                <a:latin typeface="方正舒体" panose="02010601030101010101" charset="-122"/>
                <a:ea typeface="方正舒体" panose="02010601030101010101" charset="-122"/>
                <a:cs typeface="方正舒体" panose="02010601030101010101" charset="-122"/>
                <a:sym typeface="+mn-ea"/>
              </a:rPr>
              <a:t>2007-2012</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年政府工作报告词云图</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ct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（第</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十一届全国人民代表大会）</a:t>
            </a:r>
            <a:endParaRPr lang="zh-CN" altLang="en-US">
              <a:solidFill>
                <a:schemeClr val="bg1"/>
              </a:solidFill>
              <a:latin typeface="方正舒体" panose="02010601030101010101" charset="-122"/>
              <a:ea typeface="方正舒体" panose="02010601030101010101" charset="-122"/>
              <a:cs typeface="方正舒体" panose="02010601030101010101" charset="-122"/>
              <a:sym typeface="+mn-ea"/>
            </a:endParaRPr>
          </a:p>
          <a:p>
            <a:pPr algn="l"/>
            <a:endParaRPr lang="zh-CN" altLang="en-US" sz="1800">
              <a:latin typeface="Arial" panose="020B0604020202020204" pitchFamily="34" charset="0"/>
              <a:ea typeface="微软雅黑" panose="020B0503020204020204" charset="-122"/>
            </a:endParaRPr>
          </a:p>
        </p:txBody>
      </p:sp>
      <p:sp>
        <p:nvSpPr>
          <p:cNvPr id="5" name="文本框 4"/>
          <p:cNvSpPr txBox="1"/>
          <p:nvPr/>
        </p:nvSpPr>
        <p:spPr>
          <a:xfrm>
            <a:off x="0" y="1403350"/>
            <a:ext cx="7700645" cy="3072765"/>
          </a:xfrm>
          <a:prstGeom prst="rect">
            <a:avLst/>
          </a:prstGeom>
        </p:spPr>
        <p:txBody>
          <a:bodyPr wrap="square">
            <a:noAutofit/>
          </a:bodyPr>
          <a:p>
            <a:pPr algn="l"/>
            <a:r>
              <a:rPr lang="zh-CN" altLang="en-US" sz="1800">
                <a:solidFill>
                  <a:schemeClr val="bg1"/>
                </a:solidFill>
                <a:latin typeface="Arial" panose="020B0604020202020204" pitchFamily="34" charset="0"/>
                <a:ea typeface="微软雅黑" panose="020B0503020204020204" charset="-122"/>
              </a:rPr>
              <a:t>核心关键词：发展、社会、科技、经济、改革、民生、生态、质量</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生态起步：</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生态</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环境</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污染防治</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成为高频词，生态文明建设系统推进。</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民生精准：聚焦保障性住房、大病医保、义务教育均衡，精准补齐民生短板。</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产研融合：高铁、智能制造等领域突破，科技支撑从基础研究转向实体经济应用。</a:t>
            </a:r>
            <a:endParaRPr lang="zh-CN" altLang="en-US" sz="1800">
              <a:solidFill>
                <a:schemeClr val="bg1"/>
              </a:solidFill>
              <a:latin typeface="Arial" panose="020B0604020202020204" pitchFamily="34" charset="0"/>
              <a:ea typeface="微软雅黑" panose="020B050302020402020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635"/>
            <a:ext cx="1219263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935990" y="5081270"/>
            <a:ext cx="10364470" cy="1512570"/>
          </a:xfrm>
          <a:prstGeom prst="round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第八届"/>
          <p:cNvPicPr/>
          <p:nvPr/>
        </p:nvPicPr>
        <p:blipFill>
          <a:blip r:embed="rId1"/>
          <a:srcRect l="2878" t="7772" r="70383" b="42224"/>
          <a:stretch>
            <a:fillRect/>
          </a:stretch>
        </p:blipFill>
        <p:spPr>
          <a:xfrm>
            <a:off x="1031875" y="5152390"/>
            <a:ext cx="1382400" cy="1381125"/>
          </a:xfrm>
          <a:prstGeom prst="roundRect">
            <a:avLst/>
          </a:prstGeom>
        </p:spPr>
      </p:pic>
      <p:pic>
        <p:nvPicPr>
          <p:cNvPr id="12" name="图片 11" descr="第九届"/>
          <p:cNvPicPr/>
          <p:nvPr/>
        </p:nvPicPr>
        <p:blipFill>
          <a:blip r:embed="rId2"/>
          <a:srcRect l="2914" t="5145" r="69352" b="43123"/>
          <a:stretch>
            <a:fillRect/>
          </a:stretch>
        </p:blipFill>
        <p:spPr>
          <a:xfrm>
            <a:off x="2498090" y="5151120"/>
            <a:ext cx="1382400" cy="1382400"/>
          </a:xfrm>
          <a:prstGeom prst="roundRect">
            <a:avLst/>
          </a:prstGeom>
        </p:spPr>
      </p:pic>
      <p:pic>
        <p:nvPicPr>
          <p:cNvPr id="13" name="图片 12" descr="第十届"/>
          <p:cNvPicPr/>
          <p:nvPr/>
        </p:nvPicPr>
        <p:blipFill>
          <a:blip r:embed="rId3"/>
          <a:srcRect l="2380" t="6287" r="70313" b="42536"/>
          <a:stretch>
            <a:fillRect/>
          </a:stretch>
        </p:blipFill>
        <p:spPr>
          <a:xfrm>
            <a:off x="3964305" y="5152390"/>
            <a:ext cx="1382400" cy="1382400"/>
          </a:xfrm>
          <a:prstGeom prst="roundRect">
            <a:avLst/>
          </a:prstGeom>
        </p:spPr>
      </p:pic>
      <p:pic>
        <p:nvPicPr>
          <p:cNvPr id="14" name="图片 13" descr="第十一届"/>
          <p:cNvPicPr/>
          <p:nvPr/>
        </p:nvPicPr>
        <p:blipFill>
          <a:blip r:embed="rId4"/>
          <a:srcRect l="3646" t="7444" r="70089" b="42885"/>
          <a:stretch>
            <a:fillRect/>
          </a:stretch>
        </p:blipFill>
        <p:spPr>
          <a:xfrm>
            <a:off x="5430520" y="5152390"/>
            <a:ext cx="1382400" cy="1382400"/>
          </a:xfrm>
          <a:prstGeom prst="roundRect">
            <a:avLst/>
          </a:prstGeom>
        </p:spPr>
      </p:pic>
      <p:pic>
        <p:nvPicPr>
          <p:cNvPr id="15" name="图片 14" descr="第十二届"/>
          <p:cNvPicPr/>
          <p:nvPr/>
        </p:nvPicPr>
        <p:blipFill>
          <a:blip r:embed="rId5"/>
          <a:srcRect l="3198" t="7421" r="68302" b="43008"/>
          <a:stretch>
            <a:fillRect/>
          </a:stretch>
        </p:blipFill>
        <p:spPr>
          <a:xfrm rot="16200000">
            <a:off x="7700645" y="906780"/>
            <a:ext cx="3600000" cy="3600000"/>
          </a:xfrm>
          <a:prstGeom prst="roundRect">
            <a:avLst/>
          </a:prstGeom>
        </p:spPr>
      </p:pic>
      <p:pic>
        <p:nvPicPr>
          <p:cNvPr id="16" name="图片 15" descr="第十三届"/>
          <p:cNvPicPr/>
          <p:nvPr/>
        </p:nvPicPr>
        <p:blipFill>
          <a:blip r:embed="rId6"/>
          <a:srcRect l="3943" t="7520" r="66906" b="45729"/>
          <a:stretch>
            <a:fillRect/>
          </a:stretch>
        </p:blipFill>
        <p:spPr>
          <a:xfrm>
            <a:off x="8362950" y="5148580"/>
            <a:ext cx="1382400" cy="1382400"/>
          </a:xfrm>
          <a:prstGeom prst="roundRect">
            <a:avLst/>
          </a:prstGeom>
        </p:spPr>
      </p:pic>
      <p:pic>
        <p:nvPicPr>
          <p:cNvPr id="17" name="图片 16" descr="第十四届"/>
          <p:cNvPicPr/>
          <p:nvPr/>
        </p:nvPicPr>
        <p:blipFill>
          <a:blip r:embed="rId7"/>
          <a:srcRect l="3495" t="8364" r="69495" b="42876"/>
          <a:stretch>
            <a:fillRect/>
          </a:stretch>
        </p:blipFill>
        <p:spPr>
          <a:xfrm>
            <a:off x="9829165" y="5152390"/>
            <a:ext cx="1382400" cy="1382400"/>
          </a:xfrm>
          <a:prstGeom prst="roundRect">
            <a:avLst/>
          </a:prstGeom>
        </p:spPr>
      </p:pic>
      <p:sp>
        <p:nvSpPr>
          <p:cNvPr id="18" name="椭圆 17"/>
          <p:cNvSpPr>
            <a:spLocks noChangeAspect="1"/>
          </p:cNvSpPr>
          <p:nvPr/>
        </p:nvSpPr>
        <p:spPr>
          <a:xfrm>
            <a:off x="3763010" y="-3129280"/>
            <a:ext cx="6444000" cy="6444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a:spLocks noChangeAspect="1"/>
          </p:cNvSpPr>
          <p:nvPr/>
        </p:nvSpPr>
        <p:spPr>
          <a:xfrm>
            <a:off x="8119745" y="3771265"/>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a:spLocks noChangeAspect="1"/>
          </p:cNvSpPr>
          <p:nvPr/>
        </p:nvSpPr>
        <p:spPr>
          <a:xfrm>
            <a:off x="-1133475" y="2887345"/>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0" y="0"/>
            <a:ext cx="7699375" cy="1525270"/>
          </a:xfrm>
          <a:prstGeom prst="rect">
            <a:avLst/>
          </a:prstGeom>
        </p:spPr>
        <p:txBody>
          <a:bodyPr wrap="square">
            <a:noAutofit/>
          </a:bodyPr>
          <a:p>
            <a:pPr algn="ctr"/>
            <a:r>
              <a:rPr lang="en-US" altLang="zh-CN" sz="4000">
                <a:solidFill>
                  <a:schemeClr val="bg1"/>
                </a:solidFill>
                <a:latin typeface="方正舒体" panose="02010601030101010101" charset="-122"/>
                <a:ea typeface="方正舒体" panose="02010601030101010101" charset="-122"/>
                <a:cs typeface="方正舒体" panose="02010601030101010101" charset="-122"/>
                <a:sym typeface="+mn-ea"/>
              </a:rPr>
              <a:t>2012-2017</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年政府工作报告词云图</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ct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（第</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十二届全国人民代表大会）</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l"/>
            <a:endParaRPr lang="zh-CN" altLang="en-US" sz="4000">
              <a:latin typeface="Arial" panose="020B0604020202020204" pitchFamily="34" charset="0"/>
              <a:ea typeface="微软雅黑" panose="020B0503020204020204" charset="-122"/>
            </a:endParaRPr>
          </a:p>
        </p:txBody>
      </p:sp>
      <p:sp>
        <p:nvSpPr>
          <p:cNvPr id="5" name="文本框 4"/>
          <p:cNvSpPr txBox="1"/>
          <p:nvPr/>
        </p:nvSpPr>
        <p:spPr>
          <a:xfrm>
            <a:off x="1270" y="1525905"/>
            <a:ext cx="7699375" cy="2980690"/>
          </a:xfrm>
          <a:prstGeom prst="rect">
            <a:avLst/>
          </a:prstGeom>
        </p:spPr>
        <p:txBody>
          <a:bodyPr wrap="square">
            <a:noAutofit/>
          </a:bodyPr>
          <a:p>
            <a:pPr algn="l"/>
            <a:r>
              <a:rPr lang="zh-CN" altLang="en-US" sz="1800">
                <a:solidFill>
                  <a:schemeClr val="bg1"/>
                </a:solidFill>
                <a:latin typeface="Arial" panose="020B0604020202020204" pitchFamily="34" charset="0"/>
                <a:ea typeface="微软雅黑" panose="020B0503020204020204" charset="-122"/>
              </a:rPr>
              <a:t>核心关键词：发展、社会、科技、改革、民生、创新、绿色、开放</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理念落地：</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创新、协调、绿色、开放、共享</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贯穿施政，绿色发展、区域协调为重点。</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改革攻坚：推进</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放管服</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供给侧结构性改革</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，聚焦深层次体制机制调整。</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民生精准化：以</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精准扶贫</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棚户区改造</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为抓手，民生保障更具针对性。</a:t>
            </a:r>
            <a:endParaRPr lang="zh-CN" altLang="en-US" sz="1800">
              <a:solidFill>
                <a:schemeClr val="bg1"/>
              </a:solidFill>
              <a:latin typeface="Arial" panose="020B0604020202020204" pitchFamily="34" charset="0"/>
              <a:ea typeface="微软雅黑" panose="020B050302020402020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635"/>
            <a:ext cx="1219263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935990" y="5081270"/>
            <a:ext cx="10364470" cy="1512570"/>
          </a:xfrm>
          <a:prstGeom prst="round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第八届"/>
          <p:cNvPicPr/>
          <p:nvPr/>
        </p:nvPicPr>
        <p:blipFill>
          <a:blip r:embed="rId1"/>
          <a:srcRect l="2878" t="7772" r="70383" b="42224"/>
          <a:stretch>
            <a:fillRect/>
          </a:stretch>
        </p:blipFill>
        <p:spPr>
          <a:xfrm>
            <a:off x="1031875" y="5152390"/>
            <a:ext cx="1382400" cy="1381125"/>
          </a:xfrm>
          <a:prstGeom prst="roundRect">
            <a:avLst/>
          </a:prstGeom>
        </p:spPr>
      </p:pic>
      <p:sp>
        <p:nvSpPr>
          <p:cNvPr id="20" name="椭圆 19"/>
          <p:cNvSpPr>
            <a:spLocks noChangeAspect="1"/>
          </p:cNvSpPr>
          <p:nvPr/>
        </p:nvSpPr>
        <p:spPr>
          <a:xfrm>
            <a:off x="1537970" y="3744595"/>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 name="图片 11" descr="第九届"/>
          <p:cNvPicPr/>
          <p:nvPr/>
        </p:nvPicPr>
        <p:blipFill>
          <a:blip r:embed="rId2"/>
          <a:srcRect l="2914" t="5145" r="69352" b="43123"/>
          <a:stretch>
            <a:fillRect/>
          </a:stretch>
        </p:blipFill>
        <p:spPr>
          <a:xfrm>
            <a:off x="2498090" y="5151120"/>
            <a:ext cx="1382400" cy="1382400"/>
          </a:xfrm>
          <a:prstGeom prst="roundRect">
            <a:avLst/>
          </a:prstGeom>
        </p:spPr>
      </p:pic>
      <p:pic>
        <p:nvPicPr>
          <p:cNvPr id="13" name="图片 12" descr="第十届"/>
          <p:cNvPicPr/>
          <p:nvPr/>
        </p:nvPicPr>
        <p:blipFill>
          <a:blip r:embed="rId3"/>
          <a:srcRect l="2380" t="6287" r="70313" b="42536"/>
          <a:stretch>
            <a:fillRect/>
          </a:stretch>
        </p:blipFill>
        <p:spPr>
          <a:xfrm>
            <a:off x="3964305" y="5152390"/>
            <a:ext cx="1382400" cy="1382400"/>
          </a:xfrm>
          <a:prstGeom prst="roundRect">
            <a:avLst/>
          </a:prstGeom>
        </p:spPr>
      </p:pic>
      <p:pic>
        <p:nvPicPr>
          <p:cNvPr id="14" name="图片 13" descr="第十一届"/>
          <p:cNvPicPr/>
          <p:nvPr/>
        </p:nvPicPr>
        <p:blipFill>
          <a:blip r:embed="rId4"/>
          <a:srcRect l="3646" t="7444" r="70089" b="42885"/>
          <a:stretch>
            <a:fillRect/>
          </a:stretch>
        </p:blipFill>
        <p:spPr>
          <a:xfrm>
            <a:off x="5430520" y="5152390"/>
            <a:ext cx="1382400" cy="1382400"/>
          </a:xfrm>
          <a:prstGeom prst="roundRect">
            <a:avLst/>
          </a:prstGeom>
        </p:spPr>
      </p:pic>
      <p:pic>
        <p:nvPicPr>
          <p:cNvPr id="15" name="图片 14" descr="第十二届"/>
          <p:cNvPicPr/>
          <p:nvPr/>
        </p:nvPicPr>
        <p:blipFill>
          <a:blip r:embed="rId5"/>
          <a:srcRect l="3198" t="7421" r="68302" b="43008"/>
          <a:stretch>
            <a:fillRect/>
          </a:stretch>
        </p:blipFill>
        <p:spPr>
          <a:xfrm>
            <a:off x="6896735" y="5151120"/>
            <a:ext cx="1382400" cy="1382400"/>
          </a:xfrm>
          <a:prstGeom prst="roundRect">
            <a:avLst/>
          </a:prstGeom>
        </p:spPr>
      </p:pic>
      <p:pic>
        <p:nvPicPr>
          <p:cNvPr id="16" name="图片 15" descr="第十三届"/>
          <p:cNvPicPr>
            <a:picLocks noChangeAspect="1"/>
          </p:cNvPicPr>
          <p:nvPr/>
        </p:nvPicPr>
        <p:blipFill>
          <a:blip r:embed="rId6"/>
          <a:srcRect l="3943" t="7520" r="66906" b="45729"/>
          <a:stretch>
            <a:fillRect/>
          </a:stretch>
        </p:blipFill>
        <p:spPr>
          <a:xfrm>
            <a:off x="7781290" y="1063625"/>
            <a:ext cx="3600000" cy="3600000"/>
          </a:xfrm>
          <a:prstGeom prst="roundRect">
            <a:avLst/>
          </a:prstGeom>
        </p:spPr>
      </p:pic>
      <p:pic>
        <p:nvPicPr>
          <p:cNvPr id="17" name="图片 16" descr="第十四届"/>
          <p:cNvPicPr/>
          <p:nvPr/>
        </p:nvPicPr>
        <p:blipFill>
          <a:blip r:embed="rId7"/>
          <a:srcRect l="3495" t="8364" r="69495" b="42876"/>
          <a:stretch>
            <a:fillRect/>
          </a:stretch>
        </p:blipFill>
        <p:spPr>
          <a:xfrm>
            <a:off x="9829165" y="5152390"/>
            <a:ext cx="1382400" cy="1382400"/>
          </a:xfrm>
          <a:prstGeom prst="roundRect">
            <a:avLst/>
          </a:prstGeom>
        </p:spPr>
      </p:pic>
      <p:sp>
        <p:nvSpPr>
          <p:cNvPr id="18" name="椭圆 17"/>
          <p:cNvSpPr>
            <a:spLocks noChangeAspect="1"/>
          </p:cNvSpPr>
          <p:nvPr/>
        </p:nvSpPr>
        <p:spPr>
          <a:xfrm>
            <a:off x="1415415" y="-290703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a:spLocks noChangeAspect="1"/>
          </p:cNvSpPr>
          <p:nvPr/>
        </p:nvSpPr>
        <p:spPr>
          <a:xfrm>
            <a:off x="9707245" y="1612265"/>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0" y="-635"/>
            <a:ext cx="7781925" cy="1548130"/>
          </a:xfrm>
          <a:prstGeom prst="rect">
            <a:avLst/>
          </a:prstGeom>
        </p:spPr>
        <p:txBody>
          <a:bodyPr wrap="square">
            <a:noAutofit/>
          </a:bodyPr>
          <a:p>
            <a:pPr algn="ctr"/>
            <a:r>
              <a:rPr lang="en-US" altLang="zh-CN" sz="4000">
                <a:solidFill>
                  <a:schemeClr val="bg1"/>
                </a:solidFill>
                <a:latin typeface="方正舒体" panose="02010601030101010101" charset="-122"/>
                <a:ea typeface="方正舒体" panose="02010601030101010101" charset="-122"/>
                <a:cs typeface="方正舒体" panose="02010601030101010101" charset="-122"/>
                <a:sym typeface="+mn-ea"/>
              </a:rPr>
              <a:t>2017-2022</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年政府工作报告词云图</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ct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（第</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十三届全国人民代表大会）</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l"/>
            <a:endParaRPr lang="zh-CN" altLang="en-US" sz="4000">
              <a:latin typeface="Arial" panose="020B0604020202020204" pitchFamily="34" charset="0"/>
              <a:ea typeface="微软雅黑" panose="020B0503020204020204" charset="-122"/>
            </a:endParaRPr>
          </a:p>
        </p:txBody>
      </p:sp>
      <p:sp>
        <p:nvSpPr>
          <p:cNvPr id="5" name="文本框 4"/>
          <p:cNvSpPr txBox="1"/>
          <p:nvPr/>
        </p:nvSpPr>
        <p:spPr>
          <a:xfrm>
            <a:off x="0" y="1548130"/>
            <a:ext cx="7781290" cy="3115945"/>
          </a:xfrm>
          <a:prstGeom prst="rect">
            <a:avLst/>
          </a:prstGeom>
        </p:spPr>
        <p:txBody>
          <a:bodyPr wrap="square">
            <a:noAutofit/>
          </a:bodyPr>
          <a:p>
            <a:pPr algn="l"/>
            <a:r>
              <a:rPr lang="zh-CN" altLang="en-US" sz="1800">
                <a:solidFill>
                  <a:schemeClr val="bg1"/>
                </a:solidFill>
                <a:latin typeface="Arial" panose="020B0604020202020204" pitchFamily="34" charset="0"/>
                <a:ea typeface="微软雅黑" panose="020B0503020204020204" charset="-122"/>
              </a:rPr>
              <a:t>核心关键词：发展、社会、科技、民生、创新、双碳、安全、数字经济</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应急与长效并重：疫情期间强化</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六保</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疫苗接种</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，后疫情时期聚焦</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就业优先</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教育双减</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科技自立：攻关关键核心技术，数字经济、工业互联网成为新增长点。</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生态硬约束：</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双碳</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可再生能源</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能耗双控</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推进，生态治理刚性增强。</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安全统筹：重视粮食、能源、产业链供应链安全，发展与安全并重。</a:t>
            </a:r>
            <a:endParaRPr lang="zh-CN" altLang="en-US" sz="1800">
              <a:solidFill>
                <a:schemeClr val="bg1"/>
              </a:solidFill>
              <a:latin typeface="Arial" panose="020B0604020202020204" pitchFamily="34" charset="0"/>
              <a:ea typeface="微软雅黑" panose="020B050302020402020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1219263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nvSpPr>
        <p:spPr>
          <a:xfrm>
            <a:off x="935990" y="5081270"/>
            <a:ext cx="10364470" cy="1512570"/>
          </a:xfrm>
          <a:prstGeom prst="round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第八届"/>
          <p:cNvPicPr/>
          <p:nvPr/>
        </p:nvPicPr>
        <p:blipFill>
          <a:blip r:embed="rId1"/>
          <a:srcRect l="2878" t="7772" r="70383" b="42224"/>
          <a:stretch>
            <a:fillRect/>
          </a:stretch>
        </p:blipFill>
        <p:spPr>
          <a:xfrm>
            <a:off x="1031875" y="5152390"/>
            <a:ext cx="1382400" cy="1381125"/>
          </a:xfrm>
          <a:prstGeom prst="roundRect">
            <a:avLst/>
          </a:prstGeom>
        </p:spPr>
      </p:pic>
      <p:pic>
        <p:nvPicPr>
          <p:cNvPr id="12" name="图片 11" descr="第九届"/>
          <p:cNvPicPr/>
          <p:nvPr/>
        </p:nvPicPr>
        <p:blipFill>
          <a:blip r:embed="rId2"/>
          <a:srcRect l="2914" t="5145" r="69352" b="43123"/>
          <a:stretch>
            <a:fillRect/>
          </a:stretch>
        </p:blipFill>
        <p:spPr>
          <a:xfrm>
            <a:off x="2498090" y="5151120"/>
            <a:ext cx="1382400" cy="1382400"/>
          </a:xfrm>
          <a:prstGeom prst="roundRect">
            <a:avLst/>
          </a:prstGeom>
        </p:spPr>
      </p:pic>
      <p:pic>
        <p:nvPicPr>
          <p:cNvPr id="13" name="图片 12" descr="第十届"/>
          <p:cNvPicPr/>
          <p:nvPr/>
        </p:nvPicPr>
        <p:blipFill>
          <a:blip r:embed="rId3"/>
          <a:srcRect l="2380" t="6287" r="70313" b="42536"/>
          <a:stretch>
            <a:fillRect/>
          </a:stretch>
        </p:blipFill>
        <p:spPr>
          <a:xfrm>
            <a:off x="3964305" y="5152390"/>
            <a:ext cx="1382400" cy="1382400"/>
          </a:xfrm>
          <a:prstGeom prst="roundRect">
            <a:avLst/>
          </a:prstGeom>
        </p:spPr>
      </p:pic>
      <p:pic>
        <p:nvPicPr>
          <p:cNvPr id="14" name="图片 13" descr="第十一届"/>
          <p:cNvPicPr/>
          <p:nvPr/>
        </p:nvPicPr>
        <p:blipFill>
          <a:blip r:embed="rId4"/>
          <a:srcRect l="3646" t="7444" r="70089" b="42885"/>
          <a:stretch>
            <a:fillRect/>
          </a:stretch>
        </p:blipFill>
        <p:spPr>
          <a:xfrm>
            <a:off x="5430520" y="5152390"/>
            <a:ext cx="1382400" cy="1382400"/>
          </a:xfrm>
          <a:prstGeom prst="roundRect">
            <a:avLst/>
          </a:prstGeom>
        </p:spPr>
      </p:pic>
      <p:pic>
        <p:nvPicPr>
          <p:cNvPr id="15" name="图片 14" descr="第十二届"/>
          <p:cNvPicPr/>
          <p:nvPr/>
        </p:nvPicPr>
        <p:blipFill>
          <a:blip r:embed="rId5"/>
          <a:srcRect l="3198" t="7421" r="68302" b="43008"/>
          <a:stretch>
            <a:fillRect/>
          </a:stretch>
        </p:blipFill>
        <p:spPr>
          <a:xfrm>
            <a:off x="6896735" y="5151120"/>
            <a:ext cx="1382400" cy="1382400"/>
          </a:xfrm>
          <a:prstGeom prst="roundRect">
            <a:avLst/>
          </a:prstGeom>
        </p:spPr>
      </p:pic>
      <p:pic>
        <p:nvPicPr>
          <p:cNvPr id="16" name="图片 15" descr="第十三届"/>
          <p:cNvPicPr/>
          <p:nvPr/>
        </p:nvPicPr>
        <p:blipFill>
          <a:blip r:embed="rId6"/>
          <a:srcRect l="3943" t="7520" r="66906" b="45729"/>
          <a:stretch>
            <a:fillRect/>
          </a:stretch>
        </p:blipFill>
        <p:spPr>
          <a:xfrm>
            <a:off x="8362950" y="5148580"/>
            <a:ext cx="1382400" cy="1382400"/>
          </a:xfrm>
          <a:prstGeom prst="roundRect">
            <a:avLst/>
          </a:prstGeom>
        </p:spPr>
      </p:pic>
      <p:pic>
        <p:nvPicPr>
          <p:cNvPr id="17" name="图片 16" descr="第十四届"/>
          <p:cNvPicPr>
            <a:picLocks noChangeAspect="1"/>
          </p:cNvPicPr>
          <p:nvPr/>
        </p:nvPicPr>
        <p:blipFill>
          <a:blip r:embed="rId7"/>
          <a:srcRect l="3495" t="8364" r="69495" b="42876"/>
          <a:stretch>
            <a:fillRect/>
          </a:stretch>
        </p:blipFill>
        <p:spPr>
          <a:xfrm rot="16200000">
            <a:off x="7700645" y="1044575"/>
            <a:ext cx="3600000" cy="3600000"/>
          </a:xfrm>
          <a:prstGeom prst="roundRect">
            <a:avLst/>
          </a:prstGeom>
        </p:spPr>
      </p:pic>
      <p:sp>
        <p:nvSpPr>
          <p:cNvPr id="18" name="椭圆 17"/>
          <p:cNvSpPr>
            <a:spLocks noChangeAspect="1"/>
          </p:cNvSpPr>
          <p:nvPr/>
        </p:nvSpPr>
        <p:spPr>
          <a:xfrm>
            <a:off x="2567305" y="-3051175"/>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a:spLocks noChangeAspect="1"/>
          </p:cNvSpPr>
          <p:nvPr/>
        </p:nvSpPr>
        <p:spPr>
          <a:xfrm>
            <a:off x="8659495" y="434213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a:spLocks noChangeAspect="1"/>
          </p:cNvSpPr>
          <p:nvPr/>
        </p:nvSpPr>
        <p:spPr>
          <a:xfrm>
            <a:off x="-3604895" y="260350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0" y="0"/>
            <a:ext cx="7838440" cy="1414145"/>
          </a:xfrm>
          <a:prstGeom prst="rect">
            <a:avLst/>
          </a:prstGeom>
        </p:spPr>
        <p:txBody>
          <a:bodyPr wrap="square">
            <a:noAutofit/>
          </a:bodyPr>
          <a:p>
            <a:pPr algn="ctr"/>
            <a:r>
              <a:rPr lang="en-US" altLang="zh-CN" sz="4000">
                <a:solidFill>
                  <a:schemeClr val="bg1"/>
                </a:solidFill>
                <a:latin typeface="方正舒体" panose="02010601030101010101" charset="-122"/>
                <a:ea typeface="方正舒体" panose="02010601030101010101" charset="-122"/>
                <a:cs typeface="方正舒体" panose="02010601030101010101" charset="-122"/>
                <a:sym typeface="+mn-ea"/>
              </a:rPr>
              <a:t>2022-2025</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年政府工作报告词云图</a:t>
            </a:r>
            <a:endPar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endParaRPr>
          </a:p>
          <a:p>
            <a:pPr algn="ct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（第</a:t>
            </a:r>
            <a:r>
              <a:rPr lang="zh-CN" altLang="en-US" sz="4000">
                <a:solidFill>
                  <a:schemeClr val="bg1"/>
                </a:solidFill>
                <a:latin typeface="方正舒体" panose="02010601030101010101" charset="-122"/>
                <a:ea typeface="方正舒体" panose="02010601030101010101" charset="-122"/>
                <a:cs typeface="方正舒体" panose="02010601030101010101" charset="-122"/>
                <a:sym typeface="+mn-ea"/>
              </a:rPr>
              <a:t>十四届全国人民代表大会）</a:t>
            </a:r>
            <a:endParaRPr lang="zh-CN" altLang="en-US" sz="4000">
              <a:latin typeface="Arial" panose="020B0604020202020204" pitchFamily="34" charset="0"/>
              <a:ea typeface="微软雅黑" panose="020B0503020204020204" charset="-122"/>
            </a:endParaRPr>
          </a:p>
        </p:txBody>
      </p:sp>
      <p:sp>
        <p:nvSpPr>
          <p:cNvPr id="5" name="文本框 4"/>
          <p:cNvSpPr txBox="1"/>
          <p:nvPr/>
        </p:nvSpPr>
        <p:spPr>
          <a:xfrm>
            <a:off x="-635" y="1414145"/>
            <a:ext cx="7701280" cy="3230245"/>
          </a:xfrm>
          <a:prstGeom prst="rect">
            <a:avLst/>
          </a:prstGeom>
        </p:spPr>
        <p:txBody>
          <a:bodyPr wrap="square">
            <a:noAutofit/>
          </a:bodyPr>
          <a:p>
            <a:pPr algn="l"/>
            <a:r>
              <a:rPr lang="zh-CN" altLang="en-US" sz="1800">
                <a:solidFill>
                  <a:schemeClr val="bg1"/>
                </a:solidFill>
                <a:latin typeface="Arial" panose="020B0604020202020204" pitchFamily="34" charset="0"/>
                <a:ea typeface="微软雅黑" panose="020B0503020204020204" charset="-122"/>
              </a:rPr>
              <a:t>核心关键词：发展、科技、民生、新质生产力、双碳、银发经济、安全</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科技前沿：聚焦新质生产力、商业航天、量子科技、人工智能</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，抢占科技制高点。</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民生普惠：覆盖</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高质量充分就业</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银发经济</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托育服务</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，适配全生命周期需求。</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生态转型：推进双碳深化、三北工程攻坚战，生态治理向系统化、规模化转型。</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风险防控：重点化解地方债务、房地产、中小金融机构风险，筑牢安全底线。</a:t>
            </a:r>
            <a:endParaRPr lang="zh-CN" altLang="en-US" sz="1800">
              <a:solidFill>
                <a:schemeClr val="bg1"/>
              </a:solidFill>
              <a:latin typeface="Arial" panose="020B0604020202020204" pitchFamily="34" charset="0"/>
              <a:ea typeface="微软雅黑" panose="020B0503020204020204" charset="-122"/>
            </a:endParaRPr>
          </a:p>
        </p:txBody>
      </p:sp>
      <p:pic>
        <p:nvPicPr>
          <p:cNvPr id="7" name="图片 6"/>
          <p:cNvPicPr/>
          <p:nvPr/>
        </p:nvPicPr>
        <p:blipFill>
          <a:blip r:embed="rId8">
            <a:clrChange>
              <a:clrFrom>
                <a:srgbClr val="F8DBD5">
                  <a:alpha val="100000"/>
                </a:srgbClr>
              </a:clrFrom>
              <a:clrTo>
                <a:srgbClr val="F8DBD5">
                  <a:alpha val="100000"/>
                  <a:alpha val="0"/>
                </a:srgbClr>
              </a:clrTo>
            </a:clrChange>
          </a:blip>
          <a:stretch>
            <a:fillRect/>
          </a:stretch>
        </p:blipFill>
        <p:spPr>
          <a:xfrm rot="9840000" flipH="1">
            <a:off x="18433415" y="-4448175"/>
            <a:ext cx="666115" cy="198120"/>
          </a:xfrm>
          <a:prstGeom prst="rect">
            <a:avLst/>
          </a:prstGeom>
        </p:spPr>
      </p:pic>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p>
        </p:txBody>
      </p:sp>
      <p:sp>
        <p:nvSpPr>
          <p:cNvPr id="3" name="标题"/>
          <p:cNvSpPr>
            <a:spLocks noGrp="1"/>
          </p:cNvSpPr>
          <p:nvPr>
            <p:ph type="title"/>
            <p:custDataLst>
              <p:tags r:id="rId1"/>
            </p:custDataLst>
          </p:nvPr>
        </p:nvSpPr>
        <p:spPr/>
        <p:txBody>
          <a:bodyPr wrap="square" lIns="0" tIns="0" rIns="0" bIns="0">
            <a:normAutofit/>
          </a:bodyPr>
          <a:lstStyle/>
          <a:p>
            <a:pPr algn="l"/>
            <a:r>
              <a:rPr lang="zh-CN" altLang="en-US" dirty="0"/>
              <a:t>各阶段核心主题变化</a:t>
            </a:r>
            <a:r>
              <a:rPr lang="zh-CN" altLang="en-US" dirty="0"/>
              <a:t>趋势（共词分析）</a:t>
            </a:r>
            <a:endParaRPr lang="zh-CN" altLang="en-US" dirty="0"/>
          </a:p>
        </p:txBody>
      </p:sp>
      <p:sp>
        <p:nvSpPr>
          <p:cNvPr id="6" name="节编号"/>
          <p:cNvSpPr>
            <a:spLocks noGrp="1"/>
          </p:cNvSpPr>
          <p:nvPr>
            <p:ph type="body" sz="quarter" idx="13"/>
            <p:custDataLst>
              <p:tags r:id="rId2"/>
            </p:custDataLst>
          </p:nvPr>
        </p:nvSpPr>
        <p:spPr>
          <a:xfrm>
            <a:off x="5461000" y="2447925"/>
            <a:ext cx="5892800" cy="960120"/>
          </a:xfrm>
          <a:noFill/>
        </p:spPr>
        <p:txBody>
          <a:bodyPr wrap="square">
            <a:normAutofit/>
          </a:bodyPr>
          <a:lstStyle/>
          <a:p>
            <a:r>
              <a:rPr lang="en-US" altLang="zh-CN"/>
              <a:t>04</a:t>
            </a:r>
            <a:endParaRPr lang="en-US" altLang="zh-CN"/>
          </a:p>
        </p:txBody>
      </p:sp>
      <p:sp>
        <p:nvSpPr>
          <p:cNvPr id="7" name="文本框 6"/>
          <p:cNvSpPr txBox="1"/>
          <p:nvPr/>
        </p:nvSpPr>
        <p:spPr>
          <a:xfrm>
            <a:off x="4448175" y="3614420"/>
            <a:ext cx="4064000" cy="368300"/>
          </a:xfrm>
          <a:prstGeom prst="rect">
            <a:avLst/>
          </a:prstGeom>
          <a:noFill/>
        </p:spPr>
        <p:txBody>
          <a:bodyPr wrap="square" rtlCol="0">
            <a:spAutoFit/>
          </a:bodyPr>
          <a:p>
            <a:pPr algn="l"/>
            <a:endParaRPr lang="zh-CN" altLang="en-US" dirty="0" err="1" smtClean="0">
              <a:solidFill>
                <a:schemeClr val="accent1"/>
              </a:solidFill>
            </a:endParaRPr>
          </a:p>
        </p:txBody>
      </p:sp>
      <p:pic>
        <p:nvPicPr>
          <p:cNvPr id="12" name="图片 11"/>
          <p:cNvPicPr/>
          <p:nvPr/>
        </p:nvPicPr>
        <p:blipFill>
          <a:blip r:embed="rId3">
            <a:clrChange>
              <a:clrFrom>
                <a:srgbClr val="F8DBD5">
                  <a:alpha val="100000"/>
                </a:srgbClr>
              </a:clrFrom>
              <a:clrTo>
                <a:srgbClr val="F8DBD5">
                  <a:alpha val="100000"/>
                  <a:alpha val="0"/>
                </a:srgbClr>
              </a:clrTo>
            </a:clrChange>
          </a:blip>
          <a:stretch>
            <a:fillRect/>
          </a:stretch>
        </p:blipFill>
        <p:spPr>
          <a:xfrm flipH="1">
            <a:off x="1080135" y="887730"/>
            <a:ext cx="4570730" cy="408114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635"/>
            <a:ext cx="12192000"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第八届人大趋势图"/>
          <p:cNvPicPr/>
          <p:nvPr/>
        </p:nvPicPr>
        <p:blipFill>
          <a:blip r:embed="rId1"/>
          <a:stretch>
            <a:fillRect/>
          </a:stretch>
        </p:blipFill>
        <p:spPr>
          <a:xfrm>
            <a:off x="635" y="635"/>
            <a:ext cx="7920000" cy="6858000"/>
          </a:xfrm>
          <a:prstGeom prst="rect">
            <a:avLst/>
          </a:prstGeom>
        </p:spPr>
      </p:pic>
      <p:sp>
        <p:nvSpPr>
          <p:cNvPr id="3" name="文本框 2"/>
          <p:cNvSpPr txBox="1"/>
          <p:nvPr/>
        </p:nvSpPr>
        <p:spPr>
          <a:xfrm>
            <a:off x="7919720" y="635"/>
            <a:ext cx="4272280" cy="6858000"/>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初步</a:t>
            </a:r>
            <a:r>
              <a:rPr lang="zh-CN" altLang="en-US" sz="1800">
                <a:solidFill>
                  <a:schemeClr val="bg1"/>
                </a:solidFill>
                <a:latin typeface="Arial" panose="020B0604020202020204" pitchFamily="34" charset="0"/>
                <a:ea typeface="微软雅黑" panose="020B0503020204020204" charset="-122"/>
              </a:rPr>
              <a:t>分析：</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科技起步：科技创新从</a:t>
            </a:r>
            <a:r>
              <a:rPr lang="en-US" altLang="zh-CN" sz="1800">
                <a:solidFill>
                  <a:schemeClr val="bg1"/>
                </a:solidFill>
                <a:latin typeface="Arial" panose="020B0604020202020204" pitchFamily="34" charset="0"/>
                <a:ea typeface="微软雅黑" panose="020B0503020204020204" charset="-122"/>
              </a:rPr>
              <a:t> 16.7%</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19.9%</a:t>
            </a:r>
            <a:r>
              <a:rPr lang="zh-CN" altLang="en-US" sz="1800">
                <a:solidFill>
                  <a:schemeClr val="bg1"/>
                </a:solidFill>
                <a:latin typeface="Arial" panose="020B0604020202020204" pitchFamily="34" charset="0"/>
                <a:ea typeface="微软雅黑" panose="020B0503020204020204" charset="-122"/>
              </a:rPr>
              <a:t>，接近</a:t>
            </a:r>
            <a:r>
              <a:rPr lang="en-US" altLang="zh-CN" sz="1800">
                <a:solidFill>
                  <a:schemeClr val="bg1"/>
                </a:solidFill>
                <a:latin typeface="Arial" panose="020B0604020202020204" pitchFamily="34" charset="0"/>
                <a:ea typeface="微软雅黑" panose="020B0503020204020204" charset="-122"/>
              </a:rPr>
              <a:t> 20%</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民生跟涨：民生保障从</a:t>
            </a:r>
            <a:r>
              <a:rPr lang="en-US" altLang="zh-CN" sz="1800">
                <a:solidFill>
                  <a:schemeClr val="bg1"/>
                </a:solidFill>
                <a:latin typeface="Arial" panose="020B0604020202020204" pitchFamily="34" charset="0"/>
                <a:ea typeface="微软雅黑" panose="020B0503020204020204" charset="-122"/>
              </a:rPr>
              <a:t> 15.8%</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18.1%</a:t>
            </a:r>
            <a:r>
              <a:rPr lang="zh-CN" altLang="en-US" sz="1800">
                <a:solidFill>
                  <a:schemeClr val="bg1"/>
                </a:solidFill>
                <a:latin typeface="Arial" panose="020B0604020202020204" pitchFamily="34" charset="0"/>
                <a:ea typeface="微软雅黑" panose="020B0503020204020204" charset="-122"/>
              </a:rPr>
              <a:t>，逐步提升</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生态初升：生态文明从</a:t>
            </a:r>
            <a:r>
              <a:rPr lang="en-US" altLang="zh-CN" sz="1800">
                <a:solidFill>
                  <a:schemeClr val="bg1"/>
                </a:solidFill>
                <a:latin typeface="Arial" panose="020B0604020202020204" pitchFamily="34" charset="0"/>
                <a:ea typeface="微软雅黑" panose="020B0503020204020204" charset="-122"/>
              </a:rPr>
              <a:t> 8.3%</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11.5%</a:t>
            </a:r>
            <a:r>
              <a:rPr lang="zh-CN" altLang="en-US" sz="1800">
                <a:solidFill>
                  <a:schemeClr val="bg1"/>
                </a:solidFill>
                <a:latin typeface="Arial" panose="020B0604020202020204" pitchFamily="34" charset="0"/>
                <a:ea typeface="微软雅黑" panose="020B0503020204020204" charset="-122"/>
              </a:rPr>
              <a:t>，年均提升</a:t>
            </a:r>
            <a:r>
              <a:rPr lang="en-US" altLang="zh-CN" sz="1800">
                <a:solidFill>
                  <a:schemeClr val="bg1"/>
                </a:solidFill>
                <a:latin typeface="Arial" panose="020B0604020202020204" pitchFamily="34" charset="0"/>
                <a:ea typeface="微软雅黑" panose="020B0503020204020204" charset="-122"/>
              </a:rPr>
              <a:t> 0.65 </a:t>
            </a:r>
            <a:r>
              <a:rPr lang="zh-CN" altLang="en-US" sz="1800">
                <a:solidFill>
                  <a:schemeClr val="bg1"/>
                </a:solidFill>
                <a:latin typeface="Arial" panose="020B0604020202020204" pitchFamily="34" charset="0"/>
                <a:ea typeface="微软雅黑" panose="020B0503020204020204" charset="-122"/>
              </a:rPr>
              <a:t>个百分点</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经济波动：经济增长从</a:t>
            </a:r>
            <a:r>
              <a:rPr lang="en-US" altLang="zh-CN" sz="1800">
                <a:solidFill>
                  <a:schemeClr val="bg1"/>
                </a:solidFill>
                <a:latin typeface="Arial" panose="020B0604020202020204" pitchFamily="34" charset="0"/>
                <a:ea typeface="微软雅黑" panose="020B0503020204020204" charset="-122"/>
              </a:rPr>
              <a:t> 18.0%</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18.3%</a:t>
            </a:r>
            <a:r>
              <a:rPr lang="zh-CN" altLang="en-US" sz="1800">
                <a:solidFill>
                  <a:schemeClr val="bg1"/>
                </a:solidFill>
                <a:latin typeface="Arial" panose="020B0604020202020204" pitchFamily="34" charset="0"/>
                <a:ea typeface="微软雅黑" panose="020B0503020204020204" charset="-122"/>
              </a:rPr>
              <a:t>，先升后稳</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改革缓降：改革开放从</a:t>
            </a:r>
            <a:r>
              <a:rPr lang="en-US" altLang="zh-CN" sz="1800">
                <a:solidFill>
                  <a:schemeClr val="bg1"/>
                </a:solidFill>
                <a:latin typeface="Arial" panose="020B0604020202020204" pitchFamily="34" charset="0"/>
                <a:ea typeface="微软雅黑" panose="020B0503020204020204" charset="-122"/>
              </a:rPr>
              <a:t> 20.5%</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18.0%</a:t>
            </a:r>
            <a:r>
              <a:rPr lang="zh-CN" altLang="en-US" sz="1800">
                <a:solidFill>
                  <a:schemeClr val="bg1"/>
                </a:solidFill>
                <a:latin typeface="Arial" panose="020B0604020202020204" pitchFamily="34" charset="0"/>
                <a:ea typeface="微软雅黑" panose="020B0503020204020204" charset="-122"/>
              </a:rPr>
              <a:t>，缓慢回落</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安全续降：国家安全从</a:t>
            </a:r>
            <a:r>
              <a:rPr lang="en-US" altLang="zh-CN" sz="1800">
                <a:solidFill>
                  <a:schemeClr val="bg1"/>
                </a:solidFill>
                <a:latin typeface="Arial" panose="020B0604020202020204" pitchFamily="34" charset="0"/>
                <a:ea typeface="微软雅黑" panose="020B0503020204020204" charset="-122"/>
              </a:rPr>
              <a:t> 20.5%</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13.8%</a:t>
            </a:r>
            <a:r>
              <a:rPr lang="zh-CN" altLang="en-US" sz="1800">
                <a:solidFill>
                  <a:schemeClr val="bg1"/>
                </a:solidFill>
                <a:latin typeface="Arial" panose="020B0604020202020204" pitchFamily="34" charset="0"/>
                <a:ea typeface="微软雅黑" panose="020B0503020204020204" charset="-122"/>
              </a:rPr>
              <a:t>，持续处于下降通道</a:t>
            </a:r>
            <a:endParaRPr lang="zh-CN" altLang="en-US" sz="1800">
              <a:solidFill>
                <a:schemeClr val="bg1"/>
              </a:solidFill>
              <a:latin typeface="Arial" panose="020B0604020202020204" pitchFamily="34" charset="0"/>
              <a:ea typeface="微软雅黑" panose="020B0503020204020204" charset="-122"/>
            </a:endParaRPr>
          </a:p>
        </p:txBody>
      </p:sp>
      <p:pic>
        <p:nvPicPr>
          <p:cNvPr id="5" name="图片 4" descr="第九届人大趋势图"/>
          <p:cNvPicPr/>
          <p:nvPr/>
        </p:nvPicPr>
        <p:blipFill>
          <a:blip r:embed="rId2"/>
          <a:stretch>
            <a:fillRect/>
          </a:stretch>
        </p:blipFill>
        <p:spPr>
          <a:xfrm>
            <a:off x="-8446135" y="6782435"/>
            <a:ext cx="189230" cy="7620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635"/>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5" name="图片 4" descr="第九届人大趋势图"/>
          <p:cNvPicPr/>
          <p:nvPr/>
        </p:nvPicPr>
        <p:blipFill>
          <a:blip r:embed="rId1"/>
          <a:stretch>
            <a:fillRect/>
          </a:stretch>
        </p:blipFill>
        <p:spPr>
          <a:xfrm>
            <a:off x="-635" y="0"/>
            <a:ext cx="7919720" cy="6857365"/>
          </a:xfrm>
          <a:prstGeom prst="rect">
            <a:avLst/>
          </a:prstGeom>
        </p:spPr>
      </p:pic>
      <p:sp>
        <p:nvSpPr>
          <p:cNvPr id="6" name="文本框 5"/>
          <p:cNvSpPr txBox="1"/>
          <p:nvPr/>
        </p:nvSpPr>
        <p:spPr>
          <a:xfrm>
            <a:off x="7918450" y="1905"/>
            <a:ext cx="4273550" cy="6856095"/>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初步分析：</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科技破</a:t>
            </a:r>
            <a:r>
              <a:rPr lang="en-US" altLang="zh-CN" sz="1800">
                <a:solidFill>
                  <a:schemeClr val="bg1"/>
                </a:solidFill>
                <a:latin typeface="Arial" panose="020B0604020202020204" pitchFamily="34" charset="0"/>
                <a:ea typeface="微软雅黑" panose="020B0503020204020204" charset="-122"/>
              </a:rPr>
              <a:t> 20</a:t>
            </a:r>
            <a:r>
              <a:rPr lang="zh-CN" altLang="en-US" sz="1800">
                <a:solidFill>
                  <a:schemeClr val="bg1"/>
                </a:solidFill>
                <a:latin typeface="Arial" panose="020B0604020202020204" pitchFamily="34" charset="0"/>
                <a:ea typeface="微软雅黑" panose="020B0503020204020204" charset="-122"/>
              </a:rPr>
              <a:t>：科技创新从</a:t>
            </a:r>
            <a:r>
              <a:rPr lang="en-US" altLang="zh-CN" sz="1800">
                <a:solidFill>
                  <a:schemeClr val="bg1"/>
                </a:solidFill>
                <a:latin typeface="Arial" panose="020B0604020202020204" pitchFamily="34" charset="0"/>
                <a:ea typeface="微软雅黑" panose="020B0503020204020204" charset="-122"/>
              </a:rPr>
              <a:t> 20.2%</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21.9%</a:t>
            </a:r>
            <a:r>
              <a:rPr lang="zh-CN" altLang="en-US" sz="1800">
                <a:solidFill>
                  <a:schemeClr val="bg1"/>
                </a:solidFill>
                <a:latin typeface="Arial" panose="020B0604020202020204" pitchFamily="34" charset="0"/>
                <a:ea typeface="微软雅黑" panose="020B0503020204020204" charset="-122"/>
              </a:rPr>
              <a:t>，首次突破</a:t>
            </a:r>
            <a:r>
              <a:rPr lang="en-US" altLang="zh-CN" sz="1800">
                <a:solidFill>
                  <a:schemeClr val="bg1"/>
                </a:solidFill>
                <a:latin typeface="Arial" panose="020B0604020202020204" pitchFamily="34" charset="0"/>
                <a:ea typeface="微软雅黑" panose="020B0503020204020204" charset="-122"/>
              </a:rPr>
              <a:t> 20%</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民生接近</a:t>
            </a:r>
            <a:r>
              <a:rPr lang="en-US" altLang="zh-CN" sz="1800">
                <a:solidFill>
                  <a:schemeClr val="bg1"/>
                </a:solidFill>
                <a:latin typeface="Arial" panose="020B0604020202020204" pitchFamily="34" charset="0"/>
                <a:ea typeface="微软雅黑" panose="020B0503020204020204" charset="-122"/>
              </a:rPr>
              <a:t> 20</a:t>
            </a:r>
            <a:r>
              <a:rPr lang="zh-CN" altLang="en-US" sz="1800">
                <a:solidFill>
                  <a:schemeClr val="bg1"/>
                </a:solidFill>
                <a:latin typeface="Arial" panose="020B0604020202020204" pitchFamily="34" charset="0"/>
                <a:ea typeface="微软雅黑" panose="020B0503020204020204" charset="-122"/>
              </a:rPr>
              <a:t>：民生保障从</a:t>
            </a:r>
            <a:r>
              <a:rPr lang="en-US" altLang="zh-CN" sz="1800">
                <a:solidFill>
                  <a:schemeClr val="bg1"/>
                </a:solidFill>
                <a:latin typeface="Arial" panose="020B0604020202020204" pitchFamily="34" charset="0"/>
                <a:ea typeface="微软雅黑" panose="020B0503020204020204" charset="-122"/>
              </a:rPr>
              <a:t> 18.8%</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20.5%</a:t>
            </a:r>
            <a:r>
              <a:rPr lang="zh-CN" altLang="en-US" sz="1800">
                <a:solidFill>
                  <a:schemeClr val="bg1"/>
                </a:solidFill>
                <a:latin typeface="Arial" panose="020B0604020202020204" pitchFamily="34" charset="0"/>
                <a:ea typeface="微软雅黑" panose="020B0503020204020204" charset="-122"/>
              </a:rPr>
              <a:t>，逐步向</a:t>
            </a:r>
            <a:r>
              <a:rPr lang="en-US" altLang="zh-CN" sz="1800">
                <a:solidFill>
                  <a:schemeClr val="bg1"/>
                </a:solidFill>
                <a:latin typeface="Arial" panose="020B0604020202020204" pitchFamily="34" charset="0"/>
                <a:ea typeface="微软雅黑" panose="020B0503020204020204" charset="-122"/>
              </a:rPr>
              <a:t> 20% </a:t>
            </a:r>
            <a:r>
              <a:rPr lang="zh-CN" altLang="en-US" sz="1800">
                <a:solidFill>
                  <a:schemeClr val="bg1"/>
                </a:solidFill>
                <a:latin typeface="Arial" panose="020B0604020202020204" pitchFamily="34" charset="0"/>
                <a:ea typeface="微软雅黑" panose="020B0503020204020204" charset="-122"/>
              </a:rPr>
              <a:t>靠近</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生态爬坡：生态文明从</a:t>
            </a:r>
            <a:r>
              <a:rPr lang="en-US" altLang="zh-CN" sz="1800">
                <a:solidFill>
                  <a:schemeClr val="bg1"/>
                </a:solidFill>
                <a:latin typeface="Arial" panose="020B0604020202020204" pitchFamily="34" charset="0"/>
                <a:ea typeface="微软雅黑" panose="020B0503020204020204" charset="-122"/>
              </a:rPr>
              <a:t> 12.1%</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14.5%</a:t>
            </a:r>
            <a:r>
              <a:rPr lang="zh-CN" altLang="en-US" sz="1800">
                <a:solidFill>
                  <a:schemeClr val="bg1"/>
                </a:solidFill>
                <a:latin typeface="Arial" panose="020B0604020202020204" pitchFamily="34" charset="0"/>
                <a:ea typeface="微软雅黑" panose="020B0503020204020204" charset="-122"/>
              </a:rPr>
              <a:t>，年均提升</a:t>
            </a:r>
            <a:r>
              <a:rPr lang="en-US" altLang="zh-CN" sz="1800">
                <a:solidFill>
                  <a:schemeClr val="bg1"/>
                </a:solidFill>
                <a:latin typeface="Arial" panose="020B0604020202020204" pitchFamily="34" charset="0"/>
                <a:ea typeface="微软雅黑" panose="020B0503020204020204" charset="-122"/>
              </a:rPr>
              <a:t> 0.6 </a:t>
            </a:r>
            <a:r>
              <a:rPr lang="zh-CN" altLang="en-US" sz="1800">
                <a:solidFill>
                  <a:schemeClr val="bg1"/>
                </a:solidFill>
                <a:latin typeface="Arial" panose="020B0604020202020204" pitchFamily="34" charset="0"/>
                <a:ea typeface="微软雅黑" panose="020B0503020204020204" charset="-122"/>
              </a:rPr>
              <a:t>个百分点</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经济</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缓降：经济增长</a:t>
            </a:r>
            <a:r>
              <a:rPr lang="en-US" altLang="zh-CN" sz="1800">
                <a:solidFill>
                  <a:schemeClr val="bg1"/>
                </a:solidFill>
                <a:latin typeface="Arial" panose="020B0604020202020204" pitchFamily="34" charset="0"/>
                <a:ea typeface="微软雅黑" panose="020B0503020204020204" charset="-122"/>
              </a:rPr>
              <a:t>17.8%</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16.0%</a:t>
            </a:r>
            <a:r>
              <a:rPr lang="zh-CN" altLang="en-US" sz="1800">
                <a:solidFill>
                  <a:schemeClr val="bg1"/>
                </a:solidFill>
                <a:latin typeface="Arial" panose="020B0604020202020204" pitchFamily="34" charset="0"/>
                <a:ea typeface="微软雅黑" panose="020B0503020204020204" charset="-122"/>
              </a:rPr>
              <a:t>，</a:t>
            </a:r>
            <a:r>
              <a:rPr lang="zh-CN" altLang="en-US">
                <a:solidFill>
                  <a:schemeClr val="bg1"/>
                </a:solidFill>
                <a:latin typeface="Arial" panose="020B0604020202020204" pitchFamily="34" charset="0"/>
                <a:ea typeface="微软雅黑" panose="020B0503020204020204" charset="-122"/>
                <a:sym typeface="+mn-ea"/>
              </a:rPr>
              <a:t>权重缓慢回落</a:t>
            </a:r>
            <a:endParaRPr lang="zh-CN" altLang="en-US">
              <a:solidFill>
                <a:schemeClr val="bg1"/>
              </a:solidFill>
              <a:latin typeface="Arial" panose="020B0604020202020204" pitchFamily="34" charset="0"/>
              <a:ea typeface="微软雅黑" panose="020B0503020204020204" charset="-122"/>
              <a:sym typeface="+mn-ea"/>
            </a:endParaRPr>
          </a:p>
          <a:p>
            <a:pPr algn="l"/>
            <a:endParaRPr lang="zh-CN" altLang="en-US">
              <a:solidFill>
                <a:schemeClr val="bg1"/>
              </a:solidFill>
              <a:latin typeface="Arial" panose="020B0604020202020204" pitchFamily="34" charset="0"/>
              <a:ea typeface="微软雅黑" panose="020B0503020204020204" charset="-122"/>
              <a:sym typeface="+mn-ea"/>
            </a:endParaRPr>
          </a:p>
          <a:p>
            <a:pPr algn="l"/>
            <a:r>
              <a:rPr lang="zh-CN" altLang="en-US">
                <a:solidFill>
                  <a:schemeClr val="bg1"/>
                </a:solidFill>
                <a:latin typeface="Arial" panose="020B0604020202020204" pitchFamily="34" charset="0"/>
                <a:ea typeface="微软雅黑" panose="020B0503020204020204" charset="-122"/>
                <a:sym typeface="+mn-ea"/>
              </a:rPr>
              <a:t>改革缓降：</a:t>
            </a:r>
            <a:r>
              <a:rPr lang="zh-CN" altLang="en-US" sz="1800">
                <a:solidFill>
                  <a:schemeClr val="bg1"/>
                </a:solidFill>
                <a:latin typeface="Arial" panose="020B0604020202020204" pitchFamily="34" charset="0"/>
                <a:ea typeface="微软雅黑" panose="020B0503020204020204" charset="-122"/>
              </a:rPr>
              <a:t>改革开放</a:t>
            </a:r>
            <a:r>
              <a:rPr lang="en-US" altLang="zh-CN" sz="1800">
                <a:solidFill>
                  <a:schemeClr val="bg1"/>
                </a:solidFill>
                <a:latin typeface="Arial" panose="020B0604020202020204" pitchFamily="34" charset="0"/>
                <a:ea typeface="微软雅黑" panose="020B0503020204020204" charset="-122"/>
              </a:rPr>
              <a:t>17.8%</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16.0%</a:t>
            </a:r>
            <a:r>
              <a:rPr lang="zh-CN" altLang="en-US" sz="1800">
                <a:solidFill>
                  <a:schemeClr val="bg1"/>
                </a:solidFill>
                <a:latin typeface="Arial" panose="020B0604020202020204" pitchFamily="34" charset="0"/>
                <a:ea typeface="微软雅黑" panose="020B0503020204020204" charset="-122"/>
              </a:rPr>
              <a:t>，权重缓慢回落</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安全续降：国家安全从</a:t>
            </a:r>
            <a:r>
              <a:rPr lang="en-US" altLang="zh-CN" sz="1800">
                <a:solidFill>
                  <a:schemeClr val="bg1"/>
                </a:solidFill>
                <a:latin typeface="Arial" panose="020B0604020202020204" pitchFamily="34" charset="0"/>
                <a:ea typeface="微软雅黑" panose="020B0503020204020204" charset="-122"/>
              </a:rPr>
              <a:t> 13.6%</a:t>
            </a:r>
            <a:r>
              <a:rPr lang="en-US"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9.8%</a:t>
            </a:r>
            <a:r>
              <a:rPr lang="zh-CN" altLang="en-US" sz="1800">
                <a:solidFill>
                  <a:schemeClr val="bg1"/>
                </a:solidFill>
                <a:latin typeface="Arial" panose="020B0604020202020204" pitchFamily="34" charset="0"/>
                <a:ea typeface="微软雅黑" panose="020B0503020204020204" charset="-122"/>
              </a:rPr>
              <a:t>，持续处于下降通道</a:t>
            </a:r>
            <a:endParaRPr lang="zh-CN" altLang="en-US" sz="1800">
              <a:solidFill>
                <a:schemeClr val="bg1"/>
              </a:solidFill>
              <a:latin typeface="Arial" panose="020B0604020202020204" pitchFamily="34" charset="0"/>
              <a:ea typeface="微软雅黑" panose="020B0503020204020204" charset="-122"/>
            </a:endParaRPr>
          </a:p>
        </p:txBody>
      </p:sp>
      <p:pic>
        <p:nvPicPr>
          <p:cNvPr id="7" name="图片 6" descr="第十届人大趋势图"/>
          <p:cNvPicPr/>
          <p:nvPr/>
        </p:nvPicPr>
        <p:blipFill>
          <a:blip r:embed="rId2"/>
          <a:stretch>
            <a:fillRect/>
          </a:stretch>
        </p:blipFill>
        <p:spPr>
          <a:xfrm flipH="1" flipV="1">
            <a:off x="5583555" y="-4647565"/>
            <a:ext cx="156210" cy="25400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1270"/>
            <a:ext cx="12192000"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635" y="701675"/>
            <a:ext cx="3579495" cy="2099945"/>
          </a:xfrm>
          <a:prstGeom prst="rect">
            <a:avLst/>
          </a:prstGeom>
        </p:spPr>
        <p:txBody>
          <a:bodyPr wrap="square">
            <a:noAutofit/>
            <a:scene3d>
              <a:camera prst="orthographicFront"/>
              <a:lightRig rig="threePt" dir="t"/>
            </a:scene3d>
          </a:bodyPr>
          <a:p>
            <a:pPr algn="ctr"/>
            <a:r>
              <a:rPr lang="zh-CN" altLang="en-US" sz="6000" b="1" spc="40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目录</a:t>
            </a:r>
            <a:endParaRPr lang="zh-CN" altLang="en-US" sz="6000" b="1" spc="40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p:txBody>
      </p:sp>
      <p:sp>
        <p:nvSpPr>
          <p:cNvPr id="6" name="文本框 5"/>
          <p:cNvSpPr txBox="1"/>
          <p:nvPr/>
        </p:nvSpPr>
        <p:spPr>
          <a:xfrm>
            <a:off x="5878900" y="1497385"/>
            <a:ext cx="4064000" cy="521970"/>
          </a:xfrm>
          <a:prstGeom prst="rect">
            <a:avLst/>
          </a:prstGeom>
        </p:spPr>
        <p:txBody>
          <a:bodyPr>
            <a:spAutoFit/>
            <a:scene3d>
              <a:camera prst="orthographicFront"/>
              <a:lightRig rig="threePt" dir="t"/>
            </a:scene3d>
          </a:bodyPr>
          <a:p>
            <a:pPr algn="l"/>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02 </a:t>
            </a:r>
            <a:r>
              <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词频库整理展示</a:t>
            </a:r>
            <a:endPar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p:txBody>
      </p:sp>
      <p:sp>
        <p:nvSpPr>
          <p:cNvPr id="7" name="文本框 6"/>
          <p:cNvSpPr txBox="1"/>
          <p:nvPr/>
        </p:nvSpPr>
        <p:spPr>
          <a:xfrm>
            <a:off x="5878830" y="2148755"/>
            <a:ext cx="4064000" cy="521970"/>
          </a:xfrm>
          <a:prstGeom prst="rect">
            <a:avLst/>
          </a:prstGeom>
        </p:spPr>
        <p:txBody>
          <a:bodyPr>
            <a:spAutoFit/>
          </a:bodyPr>
          <a:p>
            <a:pPr algn="l"/>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03 </a:t>
            </a:r>
            <a:r>
              <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各阶段词云图展示</a:t>
            </a:r>
            <a:endPar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p:txBody>
      </p:sp>
      <p:sp>
        <p:nvSpPr>
          <p:cNvPr id="8" name="文本框 7"/>
          <p:cNvSpPr txBox="1"/>
          <p:nvPr/>
        </p:nvSpPr>
        <p:spPr>
          <a:xfrm>
            <a:off x="5878830" y="2800985"/>
            <a:ext cx="5913755" cy="521970"/>
          </a:xfrm>
          <a:prstGeom prst="rect">
            <a:avLst/>
          </a:prstGeom>
        </p:spPr>
        <p:txBody>
          <a:bodyPr wrap="square">
            <a:spAutoFit/>
          </a:bodyPr>
          <a:p>
            <a:pPr algn="l"/>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04 </a:t>
            </a:r>
            <a:r>
              <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各阶段核心主题趋势变化展示</a:t>
            </a:r>
            <a:endPar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p:txBody>
      </p:sp>
      <p:sp>
        <p:nvSpPr>
          <p:cNvPr id="9" name="文本框 8"/>
          <p:cNvSpPr txBox="1"/>
          <p:nvPr/>
        </p:nvSpPr>
        <p:spPr>
          <a:xfrm>
            <a:off x="5878830" y="3453045"/>
            <a:ext cx="4064000" cy="521970"/>
          </a:xfrm>
          <a:prstGeom prst="rect">
            <a:avLst/>
          </a:prstGeom>
        </p:spPr>
        <p:txBody>
          <a:bodyPr>
            <a:spAutoFit/>
          </a:bodyPr>
          <a:p>
            <a:pPr algn="l"/>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05 </a:t>
            </a:r>
            <a:r>
              <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施政理念的</a:t>
            </a:r>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a:t>
            </a:r>
            <a:r>
              <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变</a:t>
            </a:r>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a:t>
            </a:r>
            <a:endPar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p:txBody>
      </p:sp>
      <p:sp>
        <p:nvSpPr>
          <p:cNvPr id="14" name="文本框 13"/>
          <p:cNvSpPr txBox="1"/>
          <p:nvPr/>
        </p:nvSpPr>
        <p:spPr>
          <a:xfrm>
            <a:off x="5878830" y="845820"/>
            <a:ext cx="3329940" cy="521970"/>
          </a:xfrm>
          <a:prstGeom prst="rect">
            <a:avLst/>
          </a:prstGeom>
        </p:spPr>
        <p:txBody>
          <a:bodyPr wrap="square">
            <a:spAutoFit/>
            <a:scene3d>
              <a:camera prst="orthographicFront"/>
              <a:lightRig rig="threePt" dir="t"/>
            </a:scene3d>
          </a:bodyPr>
          <a:p>
            <a:pPr algn="l"/>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01 </a:t>
            </a:r>
            <a:r>
              <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研究背景与价值</a:t>
            </a:r>
            <a:endPar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p:txBody>
      </p:sp>
      <p:pic>
        <p:nvPicPr>
          <p:cNvPr id="16" name="图片 15"/>
          <p:cNvPicPr/>
          <p:nvPr/>
        </p:nvPicPr>
        <p:blipFill>
          <a:blip r:embed="rId1">
            <a:clrChange>
              <a:clrFrom>
                <a:srgbClr val="FCCBCE">
                  <a:alpha val="100000"/>
                </a:srgbClr>
              </a:clrFrom>
              <a:clrTo>
                <a:srgbClr val="FCCBCE">
                  <a:alpha val="100000"/>
                  <a:alpha val="0"/>
                </a:srgbClr>
              </a:clrTo>
            </a:clrChange>
          </a:blip>
          <a:stretch>
            <a:fillRect/>
          </a:stretch>
        </p:blipFill>
        <p:spPr>
          <a:xfrm flipH="1">
            <a:off x="0" y="2945130"/>
            <a:ext cx="3750945" cy="3912870"/>
          </a:xfrm>
          <a:prstGeom prst="rect">
            <a:avLst/>
          </a:prstGeom>
        </p:spPr>
      </p:pic>
      <p:sp>
        <p:nvSpPr>
          <p:cNvPr id="17" name="文本框 16"/>
          <p:cNvSpPr txBox="1"/>
          <p:nvPr/>
        </p:nvSpPr>
        <p:spPr>
          <a:xfrm>
            <a:off x="5878830" y="4042325"/>
            <a:ext cx="4064000" cy="521970"/>
          </a:xfrm>
          <a:prstGeom prst="rect">
            <a:avLst/>
          </a:prstGeom>
        </p:spPr>
        <p:txBody>
          <a:bodyPr>
            <a:spAutoFit/>
          </a:bodyPr>
          <a:p>
            <a:pPr algn="l"/>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06 </a:t>
            </a:r>
            <a:r>
              <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施政理念的</a:t>
            </a:r>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a:t>
            </a:r>
            <a:r>
              <a:rPr lang="zh-CN" altLang="en-US"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不变</a:t>
            </a:r>
            <a:r>
              <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rPr>
              <a:t>”</a:t>
            </a:r>
            <a:endParaRPr lang="en-US" altLang="zh-CN" sz="2800" b="1">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charset="-122"/>
            </a:endParaRPr>
          </a:p>
        </p:txBody>
      </p:sp>
      <p:pic>
        <p:nvPicPr>
          <p:cNvPr id="19" name="图片 18"/>
          <p:cNvPicPr/>
          <p:nvPr/>
        </p:nvPicPr>
        <p:blipFill>
          <a:blip r:embed="rId2">
            <a:clrChange>
              <a:clrFrom>
                <a:srgbClr val="F8DBD5">
                  <a:alpha val="100000"/>
                </a:srgbClr>
              </a:clrFrom>
              <a:clrTo>
                <a:srgbClr val="F8DBD5">
                  <a:alpha val="100000"/>
                  <a:alpha val="0"/>
                </a:srgbClr>
              </a:clrTo>
            </a:clrChange>
          </a:blip>
          <a:stretch>
            <a:fillRect/>
          </a:stretch>
        </p:blipFill>
        <p:spPr>
          <a:xfrm flipH="1" flipV="1">
            <a:off x="13002260" y="2397125"/>
            <a:ext cx="5237480" cy="109855"/>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635"/>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descr="第十届人大趋势图"/>
          <p:cNvPicPr/>
          <p:nvPr/>
        </p:nvPicPr>
        <p:blipFill>
          <a:blip r:embed="rId1"/>
          <a:stretch>
            <a:fillRect/>
          </a:stretch>
        </p:blipFill>
        <p:spPr>
          <a:xfrm>
            <a:off x="0" y="635"/>
            <a:ext cx="7920000" cy="6858000"/>
          </a:xfrm>
          <a:prstGeom prst="rect">
            <a:avLst/>
          </a:prstGeom>
        </p:spPr>
      </p:pic>
      <p:sp>
        <p:nvSpPr>
          <p:cNvPr id="5" name="文本框 4"/>
          <p:cNvSpPr txBox="1"/>
          <p:nvPr/>
        </p:nvSpPr>
        <p:spPr>
          <a:xfrm>
            <a:off x="7920355" y="-635"/>
            <a:ext cx="4271645" cy="6859270"/>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初步分析：</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科技提升：科技创新从</a:t>
            </a:r>
            <a:r>
              <a:rPr lang="en-US" altLang="zh-CN" sz="1800">
                <a:solidFill>
                  <a:schemeClr val="bg1"/>
                </a:solidFill>
                <a:latin typeface="Arial" panose="020B0604020202020204" pitchFamily="34" charset="0"/>
                <a:ea typeface="微软雅黑" panose="020B0503020204020204" charset="-122"/>
              </a:rPr>
              <a:t> 23.1%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25.1%</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民生提升：民生保障从</a:t>
            </a:r>
            <a:r>
              <a:rPr lang="en-US" altLang="zh-CN" sz="1800">
                <a:solidFill>
                  <a:schemeClr val="bg1"/>
                </a:solidFill>
                <a:latin typeface="Arial" panose="020B0604020202020204" pitchFamily="34" charset="0"/>
                <a:ea typeface="微软雅黑" panose="020B0503020204020204" charset="-122"/>
              </a:rPr>
              <a:t> 21.8%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23.8%</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生态提升：生态文明从</a:t>
            </a:r>
            <a:r>
              <a:rPr lang="en-US" altLang="zh-CN" sz="1800">
                <a:solidFill>
                  <a:schemeClr val="bg1"/>
                </a:solidFill>
                <a:latin typeface="Arial" panose="020B0604020202020204" pitchFamily="34" charset="0"/>
                <a:ea typeface="微软雅黑" panose="020B0503020204020204" charset="-122"/>
              </a:rPr>
              <a:t> 15.2%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17.8%</a:t>
            </a:r>
            <a:r>
              <a:rPr lang="zh-CN" altLang="en-US" sz="1800">
                <a:solidFill>
                  <a:schemeClr val="bg1"/>
                </a:solidFill>
                <a:latin typeface="Arial" panose="020B0604020202020204" pitchFamily="34" charset="0"/>
                <a:ea typeface="微软雅黑" panose="020B0503020204020204" charset="-122"/>
              </a:rPr>
              <a:t>（年均提升</a:t>
            </a:r>
            <a:r>
              <a:rPr lang="en-US" altLang="zh-CN" sz="1800">
                <a:solidFill>
                  <a:schemeClr val="bg1"/>
                </a:solidFill>
                <a:latin typeface="Arial" panose="020B0604020202020204" pitchFamily="34" charset="0"/>
                <a:ea typeface="微软雅黑" panose="020B0503020204020204" charset="-122"/>
              </a:rPr>
              <a:t> 0.65 </a:t>
            </a:r>
            <a:r>
              <a:rPr lang="zh-CN" altLang="en-US" sz="1800">
                <a:solidFill>
                  <a:schemeClr val="bg1"/>
                </a:solidFill>
                <a:latin typeface="Arial" panose="020B0604020202020204" pitchFamily="34" charset="0"/>
                <a:ea typeface="微软雅黑" panose="020B0503020204020204" charset="-122"/>
              </a:rPr>
              <a:t>个百分点）</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经济回落：经济增长从</a:t>
            </a:r>
            <a:r>
              <a:rPr lang="en-US" altLang="zh-CN" sz="1800">
                <a:solidFill>
                  <a:schemeClr val="bg1"/>
                </a:solidFill>
                <a:latin typeface="Arial" panose="020B0604020202020204" pitchFamily="34" charset="0"/>
                <a:ea typeface="微软雅黑" panose="020B0503020204020204" charset="-122"/>
              </a:rPr>
              <a:t> 15.8%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14.0%</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改革回落：改革开放从</a:t>
            </a:r>
            <a:r>
              <a:rPr lang="en-US" altLang="zh-CN" sz="1800">
                <a:solidFill>
                  <a:schemeClr val="bg1"/>
                </a:solidFill>
                <a:latin typeface="Arial" panose="020B0604020202020204" pitchFamily="34" charset="0"/>
                <a:ea typeface="微软雅黑" panose="020B0503020204020204" charset="-122"/>
              </a:rPr>
              <a:t> 15.8%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14.0%</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安全回落：国家安全从</a:t>
            </a:r>
            <a:r>
              <a:rPr lang="en-US" altLang="zh-CN" sz="1800">
                <a:solidFill>
                  <a:schemeClr val="bg1"/>
                </a:solidFill>
                <a:latin typeface="Arial" panose="020B0604020202020204" pitchFamily="34" charset="0"/>
                <a:ea typeface="微软雅黑" panose="020B0503020204020204" charset="-122"/>
              </a:rPr>
              <a:t> 8.6%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4.0%</a:t>
            </a:r>
            <a:endParaRPr lang="en-US" altLang="zh-CN" sz="1800">
              <a:solidFill>
                <a:schemeClr val="bg1"/>
              </a:solidFill>
              <a:latin typeface="Arial" panose="020B0604020202020204" pitchFamily="34" charset="0"/>
              <a:ea typeface="微软雅黑" panose="020B0503020204020204" charset="-122"/>
            </a:endParaRPr>
          </a:p>
        </p:txBody>
      </p:sp>
      <p:pic>
        <p:nvPicPr>
          <p:cNvPr id="6" name="图片 5" descr="第十一届人大趋势图"/>
          <p:cNvPicPr/>
          <p:nvPr/>
        </p:nvPicPr>
        <p:blipFill>
          <a:blip r:embed="rId2"/>
          <a:stretch>
            <a:fillRect/>
          </a:stretch>
        </p:blipFill>
        <p:spPr>
          <a:xfrm>
            <a:off x="1726565" y="12522200"/>
            <a:ext cx="144145" cy="7620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635"/>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 name="图片 2" descr="第十一届人大趋势图"/>
          <p:cNvPicPr/>
          <p:nvPr/>
        </p:nvPicPr>
        <p:blipFill>
          <a:blip r:embed="rId1"/>
          <a:stretch>
            <a:fillRect/>
          </a:stretch>
        </p:blipFill>
        <p:spPr>
          <a:xfrm>
            <a:off x="-635" y="0"/>
            <a:ext cx="7920000" cy="6858000"/>
          </a:xfrm>
          <a:prstGeom prst="rect">
            <a:avLst/>
          </a:prstGeom>
        </p:spPr>
      </p:pic>
      <p:sp>
        <p:nvSpPr>
          <p:cNvPr id="5" name="文本框 4"/>
          <p:cNvSpPr txBox="1"/>
          <p:nvPr/>
        </p:nvSpPr>
        <p:spPr>
          <a:xfrm>
            <a:off x="7919085" y="635"/>
            <a:ext cx="4272280" cy="6856730"/>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初步分析：</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科技提升：科技创新从</a:t>
            </a:r>
            <a:r>
              <a:rPr lang="en-US" altLang="zh-CN" sz="1800">
                <a:solidFill>
                  <a:schemeClr val="bg1"/>
                </a:solidFill>
                <a:latin typeface="Arial" panose="020B0604020202020204" pitchFamily="34" charset="0"/>
                <a:ea typeface="微软雅黑" panose="020B0503020204020204" charset="-122"/>
              </a:rPr>
              <a:t> 26.3%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29.7%</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民生提升：民生保障从</a:t>
            </a:r>
            <a:r>
              <a:rPr lang="en-US" altLang="zh-CN" sz="1800">
                <a:solidFill>
                  <a:schemeClr val="bg1"/>
                </a:solidFill>
                <a:latin typeface="Arial" panose="020B0604020202020204" pitchFamily="34" charset="0"/>
                <a:ea typeface="微软雅黑" panose="020B0503020204020204" charset="-122"/>
              </a:rPr>
              <a:t> 25.2%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27.2%</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生态提升：生态文明从</a:t>
            </a:r>
            <a:r>
              <a:rPr lang="en-US" altLang="zh-CN" sz="1800">
                <a:solidFill>
                  <a:schemeClr val="bg1"/>
                </a:solidFill>
                <a:latin typeface="Arial" panose="020B0604020202020204" pitchFamily="34" charset="0"/>
                <a:ea typeface="微软雅黑" panose="020B0503020204020204" charset="-122"/>
              </a:rPr>
              <a:t> 18.5%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21.1%</a:t>
            </a:r>
            <a:r>
              <a:rPr lang="zh-CN" altLang="en-US" sz="1800">
                <a:solidFill>
                  <a:schemeClr val="bg1"/>
                </a:solidFill>
                <a:latin typeface="Arial" panose="020B0604020202020204" pitchFamily="34" charset="0"/>
                <a:ea typeface="微软雅黑" panose="020B0503020204020204" charset="-122"/>
              </a:rPr>
              <a:t>（年均提升</a:t>
            </a:r>
            <a:r>
              <a:rPr lang="en-US" altLang="zh-CN" sz="1800">
                <a:solidFill>
                  <a:schemeClr val="bg1"/>
                </a:solidFill>
                <a:latin typeface="Arial" panose="020B0604020202020204" pitchFamily="34" charset="0"/>
                <a:ea typeface="微软雅黑" panose="020B0503020204020204" charset="-122"/>
              </a:rPr>
              <a:t> 0.65 </a:t>
            </a:r>
            <a:r>
              <a:rPr lang="zh-CN" altLang="en-US" sz="1800">
                <a:solidFill>
                  <a:schemeClr val="bg1"/>
                </a:solidFill>
                <a:latin typeface="Arial" panose="020B0604020202020204" pitchFamily="34" charset="0"/>
                <a:ea typeface="微软雅黑" panose="020B0503020204020204" charset="-122"/>
              </a:rPr>
              <a:t>个百分点）</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经济回落：经济增长从</a:t>
            </a:r>
            <a:r>
              <a:rPr lang="en-US" altLang="zh-CN" sz="1800">
                <a:solidFill>
                  <a:schemeClr val="bg1"/>
                </a:solidFill>
                <a:latin typeface="Arial" panose="020B0604020202020204" pitchFamily="34" charset="0"/>
                <a:ea typeface="微软雅黑" panose="020B0503020204020204" charset="-122"/>
              </a:rPr>
              <a:t> 13.8%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12.0%</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改革回落：改革开放从</a:t>
            </a:r>
            <a:r>
              <a:rPr lang="en-US" altLang="zh-CN" sz="1800">
                <a:solidFill>
                  <a:schemeClr val="bg1"/>
                </a:solidFill>
                <a:latin typeface="Arial" panose="020B0604020202020204" pitchFamily="34" charset="0"/>
                <a:ea typeface="微软雅黑" panose="020B0503020204020204" charset="-122"/>
              </a:rPr>
              <a:t> 13.8%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12.0%</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安全回落：国家安全从</a:t>
            </a:r>
            <a:r>
              <a:rPr lang="en-US" altLang="zh-CN" sz="1800">
                <a:solidFill>
                  <a:schemeClr val="bg1"/>
                </a:solidFill>
                <a:latin typeface="Arial" panose="020B0604020202020204" pitchFamily="34" charset="0"/>
                <a:ea typeface="微软雅黑" panose="020B0503020204020204" charset="-122"/>
              </a:rPr>
              <a:t> 2.7%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0.3%</a:t>
            </a:r>
            <a:endParaRPr lang="en-US" altLang="zh-CN" sz="1800">
              <a:solidFill>
                <a:schemeClr val="bg1"/>
              </a:solidFill>
              <a:latin typeface="Arial" panose="020B0604020202020204" pitchFamily="34" charset="0"/>
              <a:ea typeface="微软雅黑" panose="020B0503020204020204" charset="-122"/>
            </a:endParaRPr>
          </a:p>
        </p:txBody>
      </p:sp>
      <p:pic>
        <p:nvPicPr>
          <p:cNvPr id="6" name="图片 5" descr="第十二届人大趋势图"/>
          <p:cNvPicPr/>
          <p:nvPr/>
        </p:nvPicPr>
        <p:blipFill>
          <a:blip r:embed="rId2"/>
          <a:stretch>
            <a:fillRect/>
          </a:stretch>
        </p:blipFill>
        <p:spPr>
          <a:xfrm flipH="1" flipV="1">
            <a:off x="16429355" y="5664200"/>
            <a:ext cx="76200" cy="147955"/>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635"/>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第十二届人大趋势图"/>
          <p:cNvPicPr/>
          <p:nvPr/>
        </p:nvPicPr>
        <p:blipFill>
          <a:blip r:embed="rId1"/>
          <a:stretch>
            <a:fillRect/>
          </a:stretch>
        </p:blipFill>
        <p:spPr>
          <a:xfrm>
            <a:off x="-635" y="0"/>
            <a:ext cx="7920000" cy="6858000"/>
          </a:xfrm>
          <a:prstGeom prst="rect">
            <a:avLst/>
          </a:prstGeom>
        </p:spPr>
      </p:pic>
      <p:sp>
        <p:nvSpPr>
          <p:cNvPr id="3" name="文本框 2"/>
          <p:cNvSpPr txBox="1"/>
          <p:nvPr/>
        </p:nvSpPr>
        <p:spPr>
          <a:xfrm>
            <a:off x="7919085" y="635"/>
            <a:ext cx="4272915" cy="6856095"/>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初步分析：</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科技提升：科技创新从</a:t>
            </a:r>
            <a:r>
              <a:rPr lang="en-US" altLang="zh-CN" sz="1800">
                <a:solidFill>
                  <a:schemeClr val="bg1"/>
                </a:solidFill>
                <a:latin typeface="Arial" panose="020B0604020202020204" pitchFamily="34" charset="0"/>
                <a:ea typeface="微软雅黑" panose="020B0503020204020204" charset="-122"/>
              </a:rPr>
              <a:t> 29.3%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31.7%</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民生提升：民生保障从</a:t>
            </a:r>
            <a:r>
              <a:rPr lang="en-US" altLang="zh-CN" sz="1800">
                <a:solidFill>
                  <a:schemeClr val="bg1"/>
                </a:solidFill>
                <a:latin typeface="Arial" panose="020B0604020202020204" pitchFamily="34" charset="0"/>
                <a:ea typeface="微软雅黑" panose="020B0503020204020204" charset="-122"/>
              </a:rPr>
              <a:t> 28.5%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30.5%</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生态提升：生态文明从</a:t>
            </a:r>
            <a:r>
              <a:rPr lang="en-US" altLang="zh-CN" sz="1800">
                <a:solidFill>
                  <a:schemeClr val="bg1"/>
                </a:solidFill>
                <a:latin typeface="Arial" panose="020B0604020202020204" pitchFamily="34" charset="0"/>
                <a:ea typeface="微软雅黑" panose="020B0503020204020204" charset="-122"/>
              </a:rPr>
              <a:t> 21.8%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24.5%</a:t>
            </a:r>
            <a:r>
              <a:rPr lang="zh-CN" altLang="en-US" sz="1800">
                <a:solidFill>
                  <a:schemeClr val="bg1"/>
                </a:solidFill>
                <a:latin typeface="Arial" panose="020B0604020202020204" pitchFamily="34" charset="0"/>
                <a:ea typeface="微软雅黑" panose="020B0503020204020204" charset="-122"/>
              </a:rPr>
              <a:t>（年均提升</a:t>
            </a:r>
            <a:r>
              <a:rPr lang="en-US" altLang="zh-CN" sz="1800">
                <a:solidFill>
                  <a:schemeClr val="bg1"/>
                </a:solidFill>
                <a:latin typeface="Arial" panose="020B0604020202020204" pitchFamily="34" charset="0"/>
                <a:ea typeface="微软雅黑" panose="020B0503020204020204" charset="-122"/>
              </a:rPr>
              <a:t> 0.67 </a:t>
            </a:r>
            <a:r>
              <a:rPr lang="zh-CN" altLang="en-US" sz="1800">
                <a:solidFill>
                  <a:schemeClr val="bg1"/>
                </a:solidFill>
                <a:latin typeface="Arial" panose="020B0604020202020204" pitchFamily="34" charset="0"/>
                <a:ea typeface="微软雅黑" panose="020B0503020204020204" charset="-122"/>
              </a:rPr>
              <a:t>个百分点）</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经济回落：经济增长从</a:t>
            </a:r>
            <a:r>
              <a:rPr lang="en-US" altLang="zh-CN" sz="1800">
                <a:solidFill>
                  <a:schemeClr val="bg1"/>
                </a:solidFill>
                <a:latin typeface="Arial" panose="020B0604020202020204" pitchFamily="34" charset="0"/>
                <a:ea typeface="微软雅黑" panose="020B0503020204020204" charset="-122"/>
              </a:rPr>
              <a:t> 11.8%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10.2%</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改革回落：改革开放从</a:t>
            </a:r>
            <a:r>
              <a:rPr lang="en-US" altLang="zh-CN" sz="1800">
                <a:solidFill>
                  <a:schemeClr val="bg1"/>
                </a:solidFill>
                <a:latin typeface="Arial" panose="020B0604020202020204" pitchFamily="34" charset="0"/>
                <a:ea typeface="微软雅黑" panose="020B0503020204020204" charset="-122"/>
              </a:rPr>
              <a:t> 11.8%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10.2%</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安全波动：国家安全维持</a:t>
            </a:r>
            <a:r>
              <a:rPr lang="en-US" altLang="zh-CN" sz="1800">
                <a:solidFill>
                  <a:schemeClr val="bg1"/>
                </a:solidFill>
                <a:latin typeface="Arial" panose="020B0604020202020204" pitchFamily="34" charset="0"/>
                <a:ea typeface="微软雅黑" panose="020B0503020204020204" charset="-122"/>
              </a:rPr>
              <a:t> 0.2-0.3% </a:t>
            </a:r>
            <a:r>
              <a:rPr lang="zh-CN" altLang="en-US" sz="1800">
                <a:solidFill>
                  <a:schemeClr val="bg1"/>
                </a:solidFill>
                <a:latin typeface="Arial" panose="020B0604020202020204" pitchFamily="34" charset="0"/>
                <a:ea typeface="微软雅黑" panose="020B0503020204020204" charset="-122"/>
              </a:rPr>
              <a:t>的极低区间</a:t>
            </a:r>
            <a:endParaRPr lang="zh-CN" altLang="en-US" sz="1800">
              <a:solidFill>
                <a:schemeClr val="bg1"/>
              </a:solidFill>
              <a:latin typeface="Arial" panose="020B0604020202020204" pitchFamily="34" charset="0"/>
              <a:ea typeface="微软雅黑" panose="020B0503020204020204" charset="-122"/>
            </a:endParaRPr>
          </a:p>
        </p:txBody>
      </p:sp>
      <p:pic>
        <p:nvPicPr>
          <p:cNvPr id="5" name="图片 4" descr="第十三届人大趋势图"/>
          <p:cNvPicPr/>
          <p:nvPr/>
        </p:nvPicPr>
        <p:blipFill>
          <a:blip r:embed="rId2"/>
          <a:stretch>
            <a:fillRect/>
          </a:stretch>
        </p:blipFill>
        <p:spPr>
          <a:xfrm>
            <a:off x="-5214620" y="10861040"/>
            <a:ext cx="247015" cy="83820"/>
          </a:xfrm>
          <a:prstGeom prst="rect">
            <a:avLst/>
          </a:prstGeom>
          <a:noFill/>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635"/>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第十三届人大趋势图"/>
          <p:cNvPicPr/>
          <p:nvPr/>
        </p:nvPicPr>
        <p:blipFill>
          <a:blip r:embed="rId1"/>
          <a:stretch>
            <a:fillRect/>
          </a:stretch>
        </p:blipFill>
        <p:spPr>
          <a:xfrm>
            <a:off x="-1270" y="0"/>
            <a:ext cx="7919720" cy="6858000"/>
          </a:xfrm>
          <a:prstGeom prst="rect">
            <a:avLst/>
          </a:prstGeom>
        </p:spPr>
      </p:pic>
      <p:sp>
        <p:nvSpPr>
          <p:cNvPr id="3" name="文本框 2"/>
          <p:cNvSpPr txBox="1"/>
          <p:nvPr/>
        </p:nvSpPr>
        <p:spPr>
          <a:xfrm>
            <a:off x="7918450" y="635"/>
            <a:ext cx="4272915" cy="6856730"/>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初步</a:t>
            </a:r>
            <a:r>
              <a:rPr lang="zh-CN" altLang="en-US" sz="1800">
                <a:solidFill>
                  <a:schemeClr val="bg1"/>
                </a:solidFill>
                <a:latin typeface="Arial" panose="020B0604020202020204" pitchFamily="34" charset="0"/>
                <a:ea typeface="微软雅黑" panose="020B0503020204020204" charset="-122"/>
              </a:rPr>
              <a:t>分析：</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民生提升：民生保障从</a:t>
            </a:r>
            <a:r>
              <a:rPr lang="en-US" altLang="zh-CN" sz="1800">
                <a:solidFill>
                  <a:schemeClr val="bg1"/>
                </a:solidFill>
                <a:latin typeface="Arial" panose="020B0604020202020204" pitchFamily="34" charset="0"/>
                <a:ea typeface="微软雅黑" panose="020B0503020204020204" charset="-122"/>
              </a:rPr>
              <a:t> 32.3%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34.8%</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科技提升：科技创新从</a:t>
            </a:r>
            <a:r>
              <a:rPr lang="en-US" altLang="zh-CN" sz="1800">
                <a:solidFill>
                  <a:schemeClr val="bg1"/>
                </a:solidFill>
                <a:latin typeface="Arial" panose="020B0604020202020204" pitchFamily="34" charset="0"/>
                <a:ea typeface="微软雅黑" panose="020B0503020204020204" charset="-122"/>
              </a:rPr>
              <a:t> 32.8%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34.8%</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生态提升：生态文明从</a:t>
            </a:r>
            <a:r>
              <a:rPr lang="en-US" altLang="zh-CN" sz="1800">
                <a:solidFill>
                  <a:schemeClr val="bg1"/>
                </a:solidFill>
                <a:latin typeface="Arial" panose="020B0604020202020204" pitchFamily="34" charset="0"/>
                <a:ea typeface="微软雅黑" panose="020B0503020204020204" charset="-122"/>
              </a:rPr>
              <a:t> 25.2%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27.8%</a:t>
            </a:r>
            <a:r>
              <a:rPr lang="zh-CN" altLang="en-US" sz="1800">
                <a:solidFill>
                  <a:schemeClr val="bg1"/>
                </a:solidFill>
                <a:latin typeface="Arial" panose="020B0604020202020204" pitchFamily="34" charset="0"/>
                <a:ea typeface="微软雅黑" panose="020B0503020204020204" charset="-122"/>
              </a:rPr>
              <a:t>（年均提升</a:t>
            </a:r>
            <a:r>
              <a:rPr lang="en-US" altLang="zh-CN" sz="1800">
                <a:solidFill>
                  <a:schemeClr val="bg1"/>
                </a:solidFill>
                <a:latin typeface="Arial" panose="020B0604020202020204" pitchFamily="34" charset="0"/>
                <a:ea typeface="微软雅黑" panose="020B0503020204020204" charset="-122"/>
              </a:rPr>
              <a:t> 0.65 </a:t>
            </a:r>
            <a:r>
              <a:rPr lang="zh-CN" altLang="en-US" sz="1800">
                <a:solidFill>
                  <a:schemeClr val="bg1"/>
                </a:solidFill>
                <a:latin typeface="Arial" panose="020B0604020202020204" pitchFamily="34" charset="0"/>
                <a:ea typeface="微软雅黑" panose="020B0503020204020204" charset="-122"/>
              </a:rPr>
              <a:t>个百分点）</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经济回落：经济增长从</a:t>
            </a:r>
            <a:r>
              <a:rPr lang="en-US" altLang="zh-CN" sz="1800">
                <a:solidFill>
                  <a:schemeClr val="bg1"/>
                </a:solidFill>
                <a:latin typeface="Arial" panose="020B0604020202020204" pitchFamily="34" charset="0"/>
                <a:ea typeface="微软雅黑" panose="020B0503020204020204" charset="-122"/>
              </a:rPr>
              <a:t> 9.8%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8.2%</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改革回落：改革开放从</a:t>
            </a:r>
            <a:r>
              <a:rPr lang="en-US" altLang="zh-CN" sz="1800">
                <a:solidFill>
                  <a:schemeClr val="bg1"/>
                </a:solidFill>
                <a:latin typeface="Arial" panose="020B0604020202020204" pitchFamily="34" charset="0"/>
                <a:ea typeface="微软雅黑" panose="020B0503020204020204" charset="-122"/>
              </a:rPr>
              <a:t> 9.8%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8.0%</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安全提升：国家安全从</a:t>
            </a:r>
            <a:r>
              <a:rPr lang="en-US" altLang="zh-CN" sz="1800">
                <a:solidFill>
                  <a:schemeClr val="bg1"/>
                </a:solidFill>
                <a:latin typeface="Arial" panose="020B0604020202020204" pitchFamily="34" charset="0"/>
                <a:ea typeface="微软雅黑" panose="020B0503020204020204" charset="-122"/>
              </a:rPr>
              <a:t> 0.2%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0.5%</a:t>
            </a:r>
            <a:endParaRPr lang="en-US" altLang="zh-CN" sz="1800">
              <a:solidFill>
                <a:schemeClr val="bg1"/>
              </a:solidFill>
              <a:latin typeface="Arial" panose="020B0604020202020204" pitchFamily="34" charset="0"/>
              <a:ea typeface="微软雅黑" panose="020B0503020204020204" charset="-122"/>
            </a:endParaRPr>
          </a:p>
        </p:txBody>
      </p:sp>
      <p:pic>
        <p:nvPicPr>
          <p:cNvPr id="5" name="图片 4" descr="第十四届人大趋势图"/>
          <p:cNvPicPr/>
          <p:nvPr/>
        </p:nvPicPr>
        <p:blipFill>
          <a:blip r:embed="rId2"/>
          <a:stretch>
            <a:fillRect/>
          </a:stretch>
        </p:blipFill>
        <p:spPr>
          <a:xfrm>
            <a:off x="20693380" y="-5200015"/>
            <a:ext cx="123825" cy="10541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635" y="635"/>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第十四届人大趋势图"/>
          <p:cNvPicPr/>
          <p:nvPr/>
        </p:nvPicPr>
        <p:blipFill>
          <a:blip r:embed="rId1"/>
          <a:stretch>
            <a:fillRect/>
          </a:stretch>
        </p:blipFill>
        <p:spPr>
          <a:xfrm>
            <a:off x="-635" y="0"/>
            <a:ext cx="7920000" cy="6858000"/>
          </a:xfrm>
          <a:prstGeom prst="rect">
            <a:avLst/>
          </a:prstGeom>
        </p:spPr>
      </p:pic>
      <p:sp>
        <p:nvSpPr>
          <p:cNvPr id="3" name="文本框 2"/>
          <p:cNvSpPr txBox="1"/>
          <p:nvPr/>
        </p:nvSpPr>
        <p:spPr>
          <a:xfrm>
            <a:off x="7919085" y="635"/>
            <a:ext cx="4272915" cy="6857365"/>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初步</a:t>
            </a:r>
            <a:r>
              <a:rPr lang="zh-CN" altLang="en-US" sz="1800">
                <a:solidFill>
                  <a:schemeClr val="bg1"/>
                </a:solidFill>
                <a:latin typeface="Arial" panose="020B0604020202020204" pitchFamily="34" charset="0"/>
                <a:ea typeface="微软雅黑" panose="020B0503020204020204" charset="-122"/>
              </a:rPr>
              <a:t>分析：</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核心突出项：科技创新、民生保障权重常年保持</a:t>
            </a:r>
            <a:r>
              <a:rPr lang="en-US" altLang="zh-CN" sz="1800">
                <a:solidFill>
                  <a:schemeClr val="bg1"/>
                </a:solidFill>
                <a:latin typeface="Arial" panose="020B0604020202020204" pitchFamily="34" charset="0"/>
                <a:ea typeface="微软雅黑" panose="020B0503020204020204" charset="-122"/>
              </a:rPr>
              <a:t> 35% </a:t>
            </a:r>
            <a:r>
              <a:rPr lang="zh-CN" altLang="en-US" sz="1800">
                <a:solidFill>
                  <a:schemeClr val="bg1"/>
                </a:solidFill>
                <a:latin typeface="Arial" panose="020B0604020202020204" pitchFamily="34" charset="0"/>
                <a:ea typeface="微软雅黑" panose="020B0503020204020204" charset="-122"/>
              </a:rPr>
              <a:t>以上，</a:t>
            </a:r>
            <a:r>
              <a:rPr lang="en-US" altLang="zh-CN" sz="1800">
                <a:solidFill>
                  <a:schemeClr val="bg1"/>
                </a:solidFill>
                <a:latin typeface="Arial" panose="020B0604020202020204" pitchFamily="34" charset="0"/>
                <a:ea typeface="微软雅黑" panose="020B0503020204020204" charset="-122"/>
              </a:rPr>
              <a:t>2025 </a:t>
            </a:r>
            <a:r>
              <a:rPr lang="zh-CN" altLang="en-US" sz="1800">
                <a:solidFill>
                  <a:schemeClr val="bg1"/>
                </a:solidFill>
                <a:latin typeface="Arial" panose="020B0604020202020204" pitchFamily="34" charset="0"/>
                <a:ea typeface="微软雅黑" panose="020B0503020204020204" charset="-122"/>
              </a:rPr>
              <a:t>年科技达</a:t>
            </a:r>
            <a:r>
              <a:rPr lang="en-US" altLang="zh-CN" sz="1800">
                <a:solidFill>
                  <a:schemeClr val="bg1"/>
                </a:solidFill>
                <a:latin typeface="Arial" panose="020B0604020202020204" pitchFamily="34" charset="0"/>
                <a:ea typeface="微软雅黑" panose="020B0503020204020204" charset="-122"/>
              </a:rPr>
              <a:t> 36.5%</a:t>
            </a:r>
            <a:r>
              <a:rPr lang="zh-CN" altLang="en-US" sz="1800">
                <a:solidFill>
                  <a:schemeClr val="bg1"/>
                </a:solidFill>
                <a:latin typeface="Arial" panose="020B0604020202020204" pitchFamily="34" charset="0"/>
                <a:ea typeface="微软雅黑" panose="020B0503020204020204" charset="-122"/>
              </a:rPr>
              <a:t>、民生</a:t>
            </a:r>
            <a:r>
              <a:rPr lang="en-US" altLang="zh-CN" sz="1800">
                <a:solidFill>
                  <a:schemeClr val="bg1"/>
                </a:solidFill>
                <a:latin typeface="Arial" panose="020B0604020202020204" pitchFamily="34" charset="0"/>
                <a:ea typeface="微软雅黑" panose="020B0503020204020204" charset="-122"/>
              </a:rPr>
              <a:t> 36.1%</a:t>
            </a:r>
            <a:r>
              <a:rPr lang="zh-CN" altLang="en-US" sz="1800">
                <a:solidFill>
                  <a:schemeClr val="bg1"/>
                </a:solidFill>
                <a:latin typeface="Arial" panose="020B0604020202020204" pitchFamily="34" charset="0"/>
                <a:ea typeface="微软雅黑" panose="020B0503020204020204" charset="-122"/>
              </a:rPr>
              <a:t>，是近几届中这两项权重最高的一届</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生态进展：生态文明从</a:t>
            </a:r>
            <a:r>
              <a:rPr lang="en-US" altLang="zh-CN" sz="1800">
                <a:solidFill>
                  <a:schemeClr val="bg1"/>
                </a:solidFill>
                <a:latin typeface="Arial" panose="020B0604020202020204" pitchFamily="34" charset="0"/>
                <a:ea typeface="微软雅黑" panose="020B0503020204020204" charset="-122"/>
              </a:rPr>
              <a:t> 28.5%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29.8%</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传统领域回落：经济增长从</a:t>
            </a:r>
            <a:r>
              <a:rPr lang="en-US" altLang="zh-CN" sz="1800">
                <a:solidFill>
                  <a:schemeClr val="bg1"/>
                </a:solidFill>
                <a:latin typeface="Arial" panose="020B0604020202020204" pitchFamily="34" charset="0"/>
                <a:ea typeface="微软雅黑" panose="020B0503020204020204" charset="-122"/>
              </a:rPr>
              <a:t> 8.9%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7.6%</a:t>
            </a:r>
            <a:r>
              <a:rPr lang="zh-CN" altLang="en-US" sz="1800">
                <a:solidFill>
                  <a:schemeClr val="bg1"/>
                </a:solidFill>
                <a:latin typeface="Arial" panose="020B0604020202020204" pitchFamily="34" charset="0"/>
                <a:ea typeface="微软雅黑" panose="020B0503020204020204" charset="-122"/>
              </a:rPr>
              <a:t>；改革开放从</a:t>
            </a:r>
            <a:r>
              <a:rPr lang="en-US" altLang="zh-CN" sz="1800">
                <a:solidFill>
                  <a:schemeClr val="bg1"/>
                </a:solidFill>
                <a:latin typeface="Arial" panose="020B0604020202020204" pitchFamily="34" charset="0"/>
                <a:ea typeface="微软雅黑" panose="020B0503020204020204" charset="-122"/>
              </a:rPr>
              <a:t> 8.9% </a:t>
            </a:r>
            <a:r>
              <a:rPr lang="zh-CN" altLang="en-US" sz="1800">
                <a:solidFill>
                  <a:schemeClr val="bg1"/>
                </a:solidFill>
                <a:latin typeface="Arial" panose="020B0604020202020204" pitchFamily="34" charset="0"/>
                <a:ea typeface="微软雅黑" panose="020B0503020204020204" charset="-122"/>
              </a:rPr>
              <a:t>降至</a:t>
            </a:r>
            <a:r>
              <a:rPr lang="en-US" altLang="zh-CN" sz="1800">
                <a:solidFill>
                  <a:schemeClr val="bg1"/>
                </a:solidFill>
                <a:latin typeface="Arial" panose="020B0604020202020204" pitchFamily="34" charset="0"/>
                <a:ea typeface="微软雅黑" panose="020B0503020204020204" charset="-122"/>
              </a:rPr>
              <a:t> 7.2%</a:t>
            </a:r>
            <a:endParaRPr lang="en-US" altLang="zh-CN" sz="1800">
              <a:solidFill>
                <a:schemeClr val="bg1"/>
              </a:solidFill>
              <a:latin typeface="Arial" panose="020B0604020202020204" pitchFamily="34" charset="0"/>
              <a:ea typeface="微软雅黑" panose="020B0503020204020204" charset="-122"/>
            </a:endParaRPr>
          </a:p>
          <a:p>
            <a:pPr algn="l"/>
            <a:endParaRPr lang="en-US" altLang="zh-CN"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安全维度变化：国家安全从</a:t>
            </a:r>
            <a:r>
              <a:rPr lang="en-US" altLang="zh-CN" sz="1800">
                <a:solidFill>
                  <a:schemeClr val="bg1"/>
                </a:solidFill>
                <a:latin typeface="Arial" panose="020B0604020202020204" pitchFamily="34" charset="0"/>
                <a:ea typeface="微软雅黑" panose="020B0503020204020204" charset="-122"/>
              </a:rPr>
              <a:t> 0.5%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0.7%</a:t>
            </a:r>
            <a:endParaRPr lang="en-US" altLang="zh-CN" sz="1800">
              <a:solidFill>
                <a:schemeClr val="bg1"/>
              </a:solidFill>
              <a:latin typeface="Arial" panose="020B0604020202020204" pitchFamily="34" charset="0"/>
              <a:ea typeface="微软雅黑" panose="020B0503020204020204" charset="-122"/>
            </a:endParaRPr>
          </a:p>
        </p:txBody>
      </p:sp>
      <p:pic>
        <p:nvPicPr>
          <p:cNvPr id="6" name="图片 5" descr="全国人大核心主题权重综合趋势图"/>
          <p:cNvPicPr/>
          <p:nvPr/>
        </p:nvPicPr>
        <p:blipFill>
          <a:blip r:embed="rId2"/>
          <a:stretch>
            <a:fillRect/>
          </a:stretch>
        </p:blipFill>
        <p:spPr>
          <a:xfrm>
            <a:off x="19954240" y="-3603625"/>
            <a:ext cx="713105" cy="41275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635" y="0"/>
            <a:ext cx="12192000" cy="685736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4" name="图片 3" descr="全国人大核心主题权重综合趋势图"/>
          <p:cNvPicPr/>
          <p:nvPr/>
        </p:nvPicPr>
        <p:blipFill>
          <a:blip r:embed="rId1"/>
          <a:stretch>
            <a:fillRect/>
          </a:stretch>
        </p:blipFill>
        <p:spPr>
          <a:xfrm>
            <a:off x="0" y="0"/>
            <a:ext cx="7919720" cy="6857365"/>
          </a:xfrm>
          <a:prstGeom prst="rect">
            <a:avLst/>
          </a:prstGeom>
        </p:spPr>
      </p:pic>
      <p:sp>
        <p:nvSpPr>
          <p:cNvPr id="6" name="单圆角矩形 5"/>
          <p:cNvSpPr/>
          <p:nvPr/>
        </p:nvSpPr>
        <p:spPr>
          <a:xfrm>
            <a:off x="7919720" y="0"/>
            <a:ext cx="4271645" cy="2529205"/>
          </a:xfrm>
          <a:prstGeom prst="round1Rect">
            <a:avLst/>
          </a:prstGeom>
          <a:solidFill>
            <a:schemeClr val="accent1">
              <a:alpha val="50000"/>
            </a:schemeClr>
          </a:solidFill>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单圆角矩形 6"/>
          <p:cNvSpPr/>
          <p:nvPr/>
        </p:nvSpPr>
        <p:spPr>
          <a:xfrm>
            <a:off x="7919720" y="2528570"/>
            <a:ext cx="4271010" cy="1931670"/>
          </a:xfrm>
          <a:prstGeom prst="round1Rect">
            <a:avLst/>
          </a:prstGeom>
          <a:solidFill>
            <a:schemeClr val="accent1">
              <a:lumMod val="60000"/>
              <a:lumOff val="40000"/>
              <a:alpha val="77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单圆角矩形 7"/>
          <p:cNvSpPr/>
          <p:nvPr/>
        </p:nvSpPr>
        <p:spPr>
          <a:xfrm>
            <a:off x="7919085" y="4460240"/>
            <a:ext cx="4272280" cy="2397125"/>
          </a:xfrm>
          <a:prstGeom prst="round1Rect">
            <a:avLst/>
          </a:prstGeom>
          <a:solidFill>
            <a:schemeClr val="accent1">
              <a:lumMod val="20000"/>
              <a:lumOff val="80000"/>
              <a:alpha val="79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7919085" y="0"/>
            <a:ext cx="4271010" cy="6858000"/>
          </a:xfrm>
          <a:prstGeom prst="rect">
            <a:avLst/>
          </a:prstGeom>
        </p:spPr>
        <p:txBody>
          <a:bodyPr wrap="square">
            <a:noAutofit/>
          </a:bodyPr>
          <a:p>
            <a:pPr algn="l">
              <a:lnSpc>
                <a:spcPct val="90000"/>
              </a:lnSpc>
            </a:pPr>
            <a:r>
              <a:rPr lang="en-US" altLang="zh-CN" sz="1800">
                <a:solidFill>
                  <a:schemeClr val="bg1"/>
                </a:solidFill>
                <a:latin typeface="Arial" panose="020B0604020202020204" pitchFamily="34" charset="0"/>
                <a:ea typeface="微软雅黑" panose="020B0503020204020204" charset="-122"/>
              </a:rPr>
              <a:t>1. </a:t>
            </a:r>
            <a:r>
              <a:rPr lang="zh-CN" altLang="en-US" sz="1800">
                <a:solidFill>
                  <a:schemeClr val="bg1"/>
                </a:solidFill>
                <a:latin typeface="Arial" panose="020B0604020202020204" pitchFamily="34" charset="0"/>
                <a:ea typeface="微软雅黑" panose="020B0503020204020204" charset="-122"/>
              </a:rPr>
              <a:t>持续上升类主题</a:t>
            </a:r>
            <a:endParaRPr lang="zh-CN" altLang="en-US" sz="1800">
              <a:solidFill>
                <a:schemeClr val="bg1"/>
              </a:solidFill>
              <a:latin typeface="Arial" panose="020B0604020202020204" pitchFamily="34" charset="0"/>
              <a:ea typeface="微软雅黑" panose="020B0503020204020204" charset="-122"/>
            </a:endParaRPr>
          </a:p>
          <a:p>
            <a:pPr algn="l">
              <a:lnSpc>
                <a:spcPct val="90000"/>
              </a:lnSpc>
            </a:pPr>
            <a:r>
              <a:rPr lang="zh-CN" altLang="en-US" sz="1800">
                <a:solidFill>
                  <a:schemeClr val="bg1"/>
                </a:solidFill>
                <a:latin typeface="Arial" panose="020B0604020202020204" pitchFamily="34" charset="0"/>
                <a:ea typeface="微软雅黑" panose="020B0503020204020204" charset="-122"/>
              </a:rPr>
              <a:t>科技创新、民生保障：两项权重呈长期稳步上升趋势，从第八届的约</a:t>
            </a:r>
            <a:r>
              <a:rPr lang="en-US" altLang="zh-CN" sz="1800">
                <a:solidFill>
                  <a:schemeClr val="bg1"/>
                </a:solidFill>
                <a:latin typeface="Arial" panose="020B0604020202020204" pitchFamily="34" charset="0"/>
                <a:ea typeface="微软雅黑" panose="020B0503020204020204" charset="-122"/>
              </a:rPr>
              <a:t> 16%-18%</a:t>
            </a:r>
            <a:r>
              <a:rPr lang="zh-CN" altLang="en-US" sz="1800">
                <a:solidFill>
                  <a:schemeClr val="bg1"/>
                </a:solidFill>
                <a:latin typeface="Arial" panose="020B0604020202020204" pitchFamily="34" charset="0"/>
                <a:ea typeface="微软雅黑" panose="020B0503020204020204" charset="-122"/>
              </a:rPr>
              <a:t>，持续攀升至第十四届的</a:t>
            </a:r>
            <a:r>
              <a:rPr lang="en-US" altLang="zh-CN" sz="1800">
                <a:solidFill>
                  <a:schemeClr val="bg1"/>
                </a:solidFill>
                <a:latin typeface="Arial" panose="020B0604020202020204" pitchFamily="34" charset="0"/>
                <a:ea typeface="微软雅黑" panose="020B0503020204020204" charset="-122"/>
              </a:rPr>
              <a:t> 35% </a:t>
            </a:r>
            <a:r>
              <a:rPr lang="zh-CN" altLang="en-US" sz="1800">
                <a:solidFill>
                  <a:schemeClr val="bg1"/>
                </a:solidFill>
                <a:latin typeface="Arial" panose="020B0604020202020204" pitchFamily="34" charset="0"/>
                <a:ea typeface="微软雅黑" panose="020B0503020204020204" charset="-122"/>
              </a:rPr>
              <a:t>以上，成为近</a:t>
            </a:r>
            <a:r>
              <a:rPr lang="en-US" altLang="zh-CN" sz="1800">
                <a:solidFill>
                  <a:schemeClr val="bg1"/>
                </a:solidFill>
                <a:latin typeface="Arial" panose="020B0604020202020204" pitchFamily="34" charset="0"/>
                <a:ea typeface="微软雅黑" panose="020B0503020204020204" charset="-122"/>
              </a:rPr>
              <a:t> 30 </a:t>
            </a:r>
            <a:r>
              <a:rPr lang="zh-CN" altLang="en-US" sz="1800">
                <a:solidFill>
                  <a:schemeClr val="bg1"/>
                </a:solidFill>
                <a:latin typeface="Arial" panose="020B0604020202020204" pitchFamily="34" charset="0"/>
                <a:ea typeface="微软雅黑" panose="020B0503020204020204" charset="-122"/>
              </a:rPr>
              <a:t>年权重增长最显著的核心主题，且两者始终保持同步提升的节奏。</a:t>
            </a:r>
            <a:endParaRPr lang="zh-CN" altLang="en-US" sz="1800">
              <a:solidFill>
                <a:schemeClr val="bg1"/>
              </a:solidFill>
              <a:latin typeface="Arial" panose="020B0604020202020204" pitchFamily="34" charset="0"/>
              <a:ea typeface="微软雅黑" panose="020B0503020204020204" charset="-122"/>
            </a:endParaRPr>
          </a:p>
          <a:p>
            <a:pPr algn="l">
              <a:lnSpc>
                <a:spcPct val="90000"/>
              </a:lnSpc>
            </a:pPr>
            <a:r>
              <a:rPr lang="zh-CN" altLang="en-US" sz="1800">
                <a:solidFill>
                  <a:schemeClr val="bg1"/>
                </a:solidFill>
                <a:latin typeface="Arial" panose="020B0604020202020204" pitchFamily="34" charset="0"/>
                <a:ea typeface="微软雅黑" panose="020B0503020204020204" charset="-122"/>
              </a:rPr>
              <a:t>生态文明：权重从第八届的不足</a:t>
            </a:r>
            <a:r>
              <a:rPr lang="en-US" altLang="zh-CN" sz="1800">
                <a:solidFill>
                  <a:schemeClr val="bg1"/>
                </a:solidFill>
                <a:latin typeface="Arial" panose="020B0604020202020204" pitchFamily="34" charset="0"/>
                <a:ea typeface="微软雅黑" panose="020B0503020204020204" charset="-122"/>
              </a:rPr>
              <a:t> 10%</a:t>
            </a:r>
            <a:r>
              <a:rPr lang="zh-CN" altLang="en-US" sz="1800">
                <a:solidFill>
                  <a:schemeClr val="bg1"/>
                </a:solidFill>
                <a:latin typeface="Arial" panose="020B0604020202020204" pitchFamily="34" charset="0"/>
                <a:ea typeface="微软雅黑" panose="020B0503020204020204" charset="-122"/>
              </a:rPr>
              <a:t>，逐步增长至第十四届的近</a:t>
            </a:r>
            <a:r>
              <a:rPr lang="en-US" altLang="zh-CN" sz="1800">
                <a:solidFill>
                  <a:schemeClr val="bg1"/>
                </a:solidFill>
                <a:latin typeface="Arial" panose="020B0604020202020204" pitchFamily="34" charset="0"/>
                <a:ea typeface="微软雅黑" panose="020B0503020204020204" charset="-122"/>
              </a:rPr>
              <a:t> 30%</a:t>
            </a:r>
            <a:r>
              <a:rPr lang="zh-CN" altLang="en-US" sz="1800">
                <a:solidFill>
                  <a:schemeClr val="bg1"/>
                </a:solidFill>
                <a:latin typeface="Arial" panose="020B0604020202020204" pitchFamily="34" charset="0"/>
                <a:ea typeface="微软雅黑" panose="020B0503020204020204" charset="-122"/>
              </a:rPr>
              <a:t>，上升斜率在</a:t>
            </a:r>
            <a:r>
              <a:rPr lang="en-US" altLang="zh-CN" sz="1800">
                <a:solidFill>
                  <a:schemeClr val="bg1"/>
                </a:solidFill>
                <a:latin typeface="Arial" panose="020B0604020202020204" pitchFamily="34" charset="0"/>
                <a:ea typeface="微软雅黑" panose="020B0503020204020204" charset="-122"/>
              </a:rPr>
              <a:t> 2010 </a:t>
            </a:r>
            <a:r>
              <a:rPr lang="zh-CN" altLang="en-US" sz="1800">
                <a:solidFill>
                  <a:schemeClr val="bg1"/>
                </a:solidFill>
                <a:latin typeface="Arial" panose="020B0604020202020204" pitchFamily="34" charset="0"/>
                <a:ea typeface="微软雅黑" panose="020B0503020204020204" charset="-122"/>
              </a:rPr>
              <a:t>年后明显加大，成为近</a:t>
            </a:r>
            <a:r>
              <a:rPr lang="en-US" altLang="zh-CN" sz="1800">
                <a:solidFill>
                  <a:schemeClr val="bg1"/>
                </a:solidFill>
                <a:latin typeface="Arial" panose="020B0604020202020204" pitchFamily="34" charset="0"/>
                <a:ea typeface="微软雅黑" panose="020B0503020204020204" charset="-122"/>
              </a:rPr>
              <a:t> 15 </a:t>
            </a:r>
            <a:r>
              <a:rPr lang="zh-CN" altLang="en-US" sz="1800">
                <a:solidFill>
                  <a:schemeClr val="bg1"/>
                </a:solidFill>
                <a:latin typeface="Arial" panose="020B0604020202020204" pitchFamily="34" charset="0"/>
                <a:ea typeface="微软雅黑" panose="020B0503020204020204" charset="-122"/>
              </a:rPr>
              <a:t>年的重点发力领域。</a:t>
            </a:r>
            <a:endParaRPr lang="zh-CN" altLang="en-US" sz="1800">
              <a:solidFill>
                <a:schemeClr val="bg1"/>
              </a:solidFill>
              <a:latin typeface="Arial" panose="020B0604020202020204" pitchFamily="34" charset="0"/>
              <a:ea typeface="微软雅黑" panose="020B0503020204020204" charset="-122"/>
            </a:endParaRPr>
          </a:p>
          <a:p>
            <a:pPr algn="l">
              <a:lnSpc>
                <a:spcPct val="90000"/>
              </a:lnSpc>
            </a:pPr>
            <a:r>
              <a:rPr lang="en-US" altLang="zh-CN" sz="1800">
                <a:solidFill>
                  <a:schemeClr val="bg1"/>
                </a:solidFill>
                <a:latin typeface="Arial" panose="020B0604020202020204" pitchFamily="34" charset="0"/>
                <a:ea typeface="微软雅黑" panose="020B0503020204020204" charset="-122"/>
              </a:rPr>
              <a:t>2. </a:t>
            </a:r>
            <a:r>
              <a:rPr lang="zh-CN" altLang="en-US" sz="1800">
                <a:solidFill>
                  <a:schemeClr val="bg1"/>
                </a:solidFill>
                <a:latin typeface="Arial" panose="020B0604020202020204" pitchFamily="34" charset="0"/>
                <a:ea typeface="微软雅黑" panose="020B0503020204020204" charset="-122"/>
              </a:rPr>
              <a:t>持续下降类主题</a:t>
            </a:r>
            <a:endParaRPr lang="zh-CN" altLang="en-US" sz="1800">
              <a:solidFill>
                <a:schemeClr val="bg1"/>
              </a:solidFill>
              <a:latin typeface="Arial" panose="020B0604020202020204" pitchFamily="34" charset="0"/>
              <a:ea typeface="微软雅黑" panose="020B0503020204020204" charset="-122"/>
            </a:endParaRPr>
          </a:p>
          <a:p>
            <a:pPr algn="l">
              <a:lnSpc>
                <a:spcPct val="90000"/>
              </a:lnSpc>
            </a:pPr>
            <a:r>
              <a:rPr lang="zh-CN" altLang="en-US" sz="1800">
                <a:solidFill>
                  <a:schemeClr val="bg1"/>
                </a:solidFill>
                <a:latin typeface="Arial" panose="020B0604020202020204" pitchFamily="34" charset="0"/>
                <a:ea typeface="微软雅黑" panose="020B0503020204020204" charset="-122"/>
              </a:rPr>
              <a:t>经济增长、改革开放：两项权重呈长期缓慢回落趋势，从第八届的约</a:t>
            </a:r>
            <a:r>
              <a:rPr lang="en-US" altLang="zh-CN" sz="1800">
                <a:solidFill>
                  <a:schemeClr val="bg1"/>
                </a:solidFill>
                <a:latin typeface="Arial" panose="020B0604020202020204" pitchFamily="34" charset="0"/>
                <a:ea typeface="微软雅黑" panose="020B0503020204020204" charset="-122"/>
              </a:rPr>
              <a:t> 18%-20%</a:t>
            </a:r>
            <a:r>
              <a:rPr lang="zh-CN" altLang="en-US" sz="1800">
                <a:solidFill>
                  <a:schemeClr val="bg1"/>
                </a:solidFill>
                <a:latin typeface="Arial" panose="020B0604020202020204" pitchFamily="34" charset="0"/>
                <a:ea typeface="微软雅黑" panose="020B0503020204020204" charset="-122"/>
              </a:rPr>
              <a:t>，逐步降至第十四届的</a:t>
            </a:r>
            <a:r>
              <a:rPr lang="en-US" altLang="zh-CN" sz="1800">
                <a:solidFill>
                  <a:schemeClr val="bg1"/>
                </a:solidFill>
                <a:latin typeface="Arial" panose="020B0604020202020204" pitchFamily="34" charset="0"/>
                <a:ea typeface="微软雅黑" panose="020B0503020204020204" charset="-122"/>
              </a:rPr>
              <a:t> 7%-8%</a:t>
            </a:r>
            <a:r>
              <a:rPr lang="zh-CN" altLang="en-US" sz="1800">
                <a:solidFill>
                  <a:schemeClr val="bg1"/>
                </a:solidFill>
                <a:latin typeface="Arial" panose="020B0604020202020204" pitchFamily="34" charset="0"/>
                <a:ea typeface="微软雅黑" panose="020B0503020204020204" charset="-122"/>
              </a:rPr>
              <a:t>，但始终维持在稳定区间。</a:t>
            </a:r>
            <a:endParaRPr lang="zh-CN" altLang="en-US" sz="1800">
              <a:solidFill>
                <a:schemeClr val="bg1"/>
              </a:solidFill>
              <a:latin typeface="Arial" panose="020B0604020202020204" pitchFamily="34" charset="0"/>
              <a:ea typeface="微软雅黑" panose="020B0503020204020204" charset="-122"/>
            </a:endParaRPr>
          </a:p>
          <a:p>
            <a:pPr algn="l">
              <a:lnSpc>
                <a:spcPct val="90000"/>
              </a:lnSpc>
            </a:pPr>
            <a:r>
              <a:rPr lang="zh-CN" altLang="en-US" sz="1800">
                <a:solidFill>
                  <a:schemeClr val="bg1"/>
                </a:solidFill>
                <a:latin typeface="Arial" panose="020B0604020202020204" pitchFamily="34" charset="0"/>
                <a:ea typeface="微软雅黑" panose="020B0503020204020204" charset="-122"/>
              </a:rPr>
              <a:t>国家安全：权重从第八届的</a:t>
            </a:r>
            <a:r>
              <a:rPr lang="en-US" altLang="zh-CN" sz="1800">
                <a:solidFill>
                  <a:schemeClr val="bg1"/>
                </a:solidFill>
                <a:latin typeface="Arial" panose="020B0604020202020204" pitchFamily="34" charset="0"/>
                <a:ea typeface="微软雅黑" panose="020B0503020204020204" charset="-122"/>
              </a:rPr>
              <a:t> 20% </a:t>
            </a:r>
            <a:r>
              <a:rPr lang="zh-CN" altLang="en-US" sz="1800">
                <a:solidFill>
                  <a:schemeClr val="bg1"/>
                </a:solidFill>
                <a:latin typeface="Arial" panose="020B0604020202020204" pitchFamily="34" charset="0"/>
                <a:ea typeface="微软雅黑" panose="020B0503020204020204" charset="-122"/>
              </a:rPr>
              <a:t>以上，持续降至</a:t>
            </a:r>
            <a:r>
              <a:rPr lang="en-US" altLang="zh-CN" sz="1800">
                <a:solidFill>
                  <a:schemeClr val="bg1"/>
                </a:solidFill>
                <a:latin typeface="Arial" panose="020B0604020202020204" pitchFamily="34" charset="0"/>
                <a:ea typeface="微软雅黑" panose="020B0503020204020204" charset="-122"/>
              </a:rPr>
              <a:t> 2010 </a:t>
            </a:r>
            <a:r>
              <a:rPr lang="zh-CN" altLang="en-US" sz="1800">
                <a:solidFill>
                  <a:schemeClr val="bg1"/>
                </a:solidFill>
                <a:latin typeface="Arial" panose="020B0604020202020204" pitchFamily="34" charset="0"/>
                <a:ea typeface="微软雅黑" panose="020B0503020204020204" charset="-122"/>
              </a:rPr>
              <a:t>年后的不足</a:t>
            </a:r>
            <a:r>
              <a:rPr lang="en-US" altLang="zh-CN" sz="1800">
                <a:solidFill>
                  <a:schemeClr val="bg1"/>
                </a:solidFill>
                <a:latin typeface="Arial" panose="020B0604020202020204" pitchFamily="34" charset="0"/>
                <a:ea typeface="微软雅黑" panose="020B0503020204020204" charset="-122"/>
              </a:rPr>
              <a:t> 1%</a:t>
            </a:r>
            <a:r>
              <a:rPr lang="zh-CN" altLang="en-US" sz="1800">
                <a:solidFill>
                  <a:schemeClr val="bg1"/>
                </a:solidFill>
                <a:latin typeface="Arial" panose="020B0604020202020204" pitchFamily="34" charset="0"/>
                <a:ea typeface="微软雅黑" panose="020B0503020204020204" charset="-122"/>
              </a:rPr>
              <a:t>，是近</a:t>
            </a:r>
            <a:r>
              <a:rPr lang="en-US" altLang="zh-CN" sz="1800">
                <a:solidFill>
                  <a:schemeClr val="bg1"/>
                </a:solidFill>
                <a:latin typeface="Arial" panose="020B0604020202020204" pitchFamily="34" charset="0"/>
                <a:ea typeface="微软雅黑" panose="020B0503020204020204" charset="-122"/>
              </a:rPr>
              <a:t> 30 </a:t>
            </a:r>
            <a:r>
              <a:rPr lang="zh-CN" altLang="en-US" sz="1800">
                <a:solidFill>
                  <a:schemeClr val="bg1"/>
                </a:solidFill>
                <a:latin typeface="Arial" panose="020B0604020202020204" pitchFamily="34" charset="0"/>
                <a:ea typeface="微软雅黑" panose="020B0503020204020204" charset="-122"/>
              </a:rPr>
              <a:t>年权重下降最明显的主题，直至近几年才略有回升。</a:t>
            </a:r>
            <a:endParaRPr lang="zh-CN" altLang="en-US" sz="1800">
              <a:solidFill>
                <a:schemeClr val="bg1"/>
              </a:solidFill>
              <a:latin typeface="Arial" panose="020B0604020202020204" pitchFamily="34" charset="0"/>
              <a:ea typeface="微软雅黑" panose="020B0503020204020204" charset="-122"/>
            </a:endParaRPr>
          </a:p>
          <a:p>
            <a:pPr algn="l">
              <a:lnSpc>
                <a:spcPct val="90000"/>
              </a:lnSpc>
            </a:pPr>
            <a:r>
              <a:rPr lang="en-US" altLang="zh-CN" sz="1800">
                <a:solidFill>
                  <a:schemeClr val="bg1"/>
                </a:solidFill>
                <a:latin typeface="Arial" panose="020B0604020202020204" pitchFamily="34" charset="0"/>
                <a:ea typeface="微软雅黑" panose="020B0503020204020204" charset="-122"/>
              </a:rPr>
              <a:t>3. </a:t>
            </a:r>
            <a:r>
              <a:rPr lang="zh-CN" altLang="en-US" sz="1800">
                <a:solidFill>
                  <a:schemeClr val="bg1"/>
                </a:solidFill>
                <a:latin typeface="Arial" panose="020B0604020202020204" pitchFamily="34" charset="0"/>
                <a:ea typeface="微软雅黑" panose="020B0503020204020204" charset="-122"/>
              </a:rPr>
              <a:t>关键转折点</a:t>
            </a:r>
            <a:endParaRPr lang="zh-CN" altLang="en-US" sz="1800">
              <a:solidFill>
                <a:schemeClr val="bg1"/>
              </a:solidFill>
              <a:latin typeface="Arial" panose="020B0604020202020204" pitchFamily="34" charset="0"/>
              <a:ea typeface="微软雅黑" panose="020B0503020204020204" charset="-122"/>
            </a:endParaRPr>
          </a:p>
          <a:p>
            <a:pPr algn="l">
              <a:lnSpc>
                <a:spcPct val="90000"/>
              </a:lnSpc>
            </a:pPr>
            <a:r>
              <a:rPr lang="en-US" altLang="zh-CN" sz="1800">
                <a:solidFill>
                  <a:schemeClr val="bg1"/>
                </a:solidFill>
                <a:latin typeface="Arial" panose="020B0604020202020204" pitchFamily="34" charset="0"/>
                <a:ea typeface="微软雅黑" panose="020B0503020204020204" charset="-122"/>
              </a:rPr>
              <a:t>1997-1999 </a:t>
            </a:r>
            <a:r>
              <a:rPr lang="zh-CN" altLang="en-US" sz="1800">
                <a:solidFill>
                  <a:schemeClr val="bg1"/>
                </a:solidFill>
                <a:latin typeface="Arial" panose="020B0604020202020204" pitchFamily="34" charset="0"/>
                <a:ea typeface="微软雅黑" panose="020B0503020204020204" charset="-122"/>
              </a:rPr>
              <a:t>年：经济增长、改革开放权重达到峰值后开始回落，科技创新、民生保障权重开始加速上升，形成</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传统领域降、新兴领域升</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的拐点。</a:t>
            </a:r>
            <a:endParaRPr lang="zh-CN" altLang="en-US" sz="1800">
              <a:solidFill>
                <a:schemeClr val="bg1"/>
              </a:solidFill>
              <a:latin typeface="Arial" panose="020B0604020202020204" pitchFamily="34" charset="0"/>
              <a:ea typeface="微软雅黑" panose="020B0503020204020204" charset="-122"/>
            </a:endParaRPr>
          </a:p>
          <a:p>
            <a:pPr algn="l">
              <a:lnSpc>
                <a:spcPct val="90000"/>
              </a:lnSpc>
            </a:pPr>
            <a:r>
              <a:rPr lang="en-US" altLang="zh-CN" sz="1800">
                <a:solidFill>
                  <a:schemeClr val="bg1"/>
                </a:solidFill>
                <a:latin typeface="Arial" panose="020B0604020202020204" pitchFamily="34" charset="0"/>
                <a:ea typeface="微软雅黑" panose="020B0503020204020204" charset="-122"/>
              </a:rPr>
              <a:t>2010 </a:t>
            </a:r>
            <a:r>
              <a:rPr lang="zh-CN" altLang="en-US" sz="1800">
                <a:solidFill>
                  <a:schemeClr val="bg1"/>
                </a:solidFill>
                <a:latin typeface="Arial" panose="020B0604020202020204" pitchFamily="34" charset="0"/>
                <a:ea typeface="微软雅黑" panose="020B0503020204020204" charset="-122"/>
              </a:rPr>
              <a:t>年后：生态文明权重进入快速上升通道，与科技创新、民生保障共同构成</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三大高权重主题</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；国家安全权重降至极低水平并保持稳定。</a:t>
            </a:r>
            <a:endParaRPr lang="zh-CN" altLang="en-US" sz="1800">
              <a:solidFill>
                <a:schemeClr val="bg1"/>
              </a:solidFill>
              <a:latin typeface="Arial" panose="020B0604020202020204" pitchFamily="34" charset="0"/>
              <a:ea typeface="微软雅黑" panose="020B0503020204020204" charset="-122"/>
            </a:endParaRPr>
          </a:p>
        </p:txBody>
      </p:sp>
      <p:pic>
        <p:nvPicPr>
          <p:cNvPr id="12" name="图片 11"/>
          <p:cNvPicPr/>
          <p:nvPr/>
        </p:nvPicPr>
        <p:blipFill>
          <a:blip r:embed="rId2">
            <a:clrChange>
              <a:clrFrom>
                <a:srgbClr val="F8DBD5">
                  <a:alpha val="100000"/>
                </a:srgbClr>
              </a:clrFrom>
              <a:clrTo>
                <a:srgbClr val="F8DBD5">
                  <a:alpha val="100000"/>
                  <a:alpha val="0"/>
                </a:srgbClr>
              </a:clrTo>
            </a:clrChange>
          </a:blip>
          <a:stretch>
            <a:fillRect/>
          </a:stretch>
        </p:blipFill>
        <p:spPr>
          <a:xfrm rot="10080000" flipH="1">
            <a:off x="-7230745" y="12483465"/>
            <a:ext cx="414020" cy="177165"/>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1219136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l"/>
            <a:endParaRPr lang="zh-CN" altLang="en-US"/>
          </a:p>
          <a:p>
            <a:pPr algn="ctr"/>
            <a:endParaRPr lang="zh-CN" altLang="en-US"/>
          </a:p>
        </p:txBody>
      </p:sp>
      <p:sp>
        <p:nvSpPr>
          <p:cNvPr id="3" name="文本框 2"/>
          <p:cNvSpPr txBox="1"/>
          <p:nvPr/>
        </p:nvSpPr>
        <p:spPr>
          <a:xfrm>
            <a:off x="737235" y="493395"/>
            <a:ext cx="10717530" cy="5961380"/>
          </a:xfrm>
          <a:prstGeom prst="rect">
            <a:avLst/>
          </a:prstGeom>
        </p:spPr>
        <p:txBody>
          <a:bodyPr wrap="square">
            <a:noAutofit/>
          </a:bodyPr>
          <a:p>
            <a:pPr algn="l"/>
            <a:r>
              <a:rPr lang="en-US" altLang="zh-CN" sz="2800">
                <a:solidFill>
                  <a:schemeClr val="bg1"/>
                </a:solidFill>
                <a:latin typeface="方正舒体" panose="02010601030101010101" charset="-122"/>
                <a:ea typeface="方正舒体" panose="02010601030101010101" charset="-122"/>
                <a:cs typeface="方正舒体" panose="02010601030101010101" charset="-122"/>
              </a:rPr>
              <a:t>       </a:t>
            </a:r>
            <a:r>
              <a:rPr lang="zh-CN" altLang="en-US" sz="2400">
                <a:solidFill>
                  <a:schemeClr val="bg1"/>
                </a:solidFill>
                <a:latin typeface="仿宋" panose="02010609060101010101" charset="-122"/>
                <a:ea typeface="仿宋" panose="02010609060101010101" charset="-122"/>
                <a:cs typeface="仿宋" panose="02010609060101010101" charset="-122"/>
              </a:rPr>
              <a:t>关于东西方施政治理差异，有人觉得西方的治理模式好，更注重超级个体的引领作用，由选出来的个体代表大多数人的想法，施政理念跟着个体的感觉走，随着个体的思想变化变化，也就是英雄主义。但现实证明了，就算是代表西方财富极致象征的马克思和代表着西方权力极致象征的美国总统，也不是所有人都喜欢。这些也都是有数据可以说明的，就比如特斯拉销量被比亚迪反超，就比如特朗普上台之前的支持率和关税政策发布后的支持率，还有最近正热的日本首相高市早苗，本来是有安倍背书的热门首相，在上任后却肆意发布不当言论。为了所谓民调不择手段，结果遭到反噬，在政坛上被在野党排挤，民调结果也不容乐观。</a:t>
            </a:r>
            <a:endParaRPr lang="zh-CN" altLang="en-US" sz="2400">
              <a:solidFill>
                <a:schemeClr val="bg1"/>
              </a:solidFill>
              <a:latin typeface="仿宋" panose="02010609060101010101" charset="-122"/>
              <a:ea typeface="仿宋" panose="02010609060101010101" charset="-122"/>
              <a:cs typeface="仿宋" panose="02010609060101010101" charset="-122"/>
            </a:endParaRPr>
          </a:p>
          <a:p>
            <a:pPr algn="l"/>
            <a:r>
              <a:rPr lang="zh-CN" altLang="en-US" sz="2400">
                <a:solidFill>
                  <a:schemeClr val="bg1"/>
                </a:solidFill>
                <a:latin typeface="仿宋" panose="02010609060101010101" charset="-122"/>
                <a:ea typeface="仿宋" panose="02010609060101010101" charset="-122"/>
                <a:cs typeface="仿宋" panose="02010609060101010101" charset="-122"/>
              </a:rPr>
              <a:t>    再把视角放回来，通过文本数据分析，我们可以用数据来说出，我们国家的执政理念始终是坚守自己的</a:t>
            </a:r>
            <a:r>
              <a:rPr lang="en-US" altLang="zh-CN" sz="2400">
                <a:solidFill>
                  <a:schemeClr val="bg1"/>
                </a:solidFill>
                <a:latin typeface="仿宋" panose="02010609060101010101" charset="-122"/>
                <a:ea typeface="仿宋" panose="02010609060101010101" charset="-122"/>
                <a:cs typeface="仿宋" panose="02010609060101010101" charset="-122"/>
              </a:rPr>
              <a:t>“</a:t>
            </a:r>
            <a:r>
              <a:rPr lang="zh-CN" altLang="en-US" sz="2400">
                <a:solidFill>
                  <a:schemeClr val="bg1"/>
                </a:solidFill>
                <a:latin typeface="仿宋" panose="02010609060101010101" charset="-122"/>
                <a:ea typeface="仿宋" panose="02010609060101010101" charset="-122"/>
                <a:cs typeface="仿宋" panose="02010609060101010101" charset="-122"/>
              </a:rPr>
              <a:t>变</a:t>
            </a:r>
            <a:r>
              <a:rPr lang="en-US" altLang="zh-CN" sz="2400">
                <a:solidFill>
                  <a:schemeClr val="bg1"/>
                </a:solidFill>
                <a:latin typeface="仿宋" panose="02010609060101010101" charset="-122"/>
                <a:ea typeface="仿宋" panose="02010609060101010101" charset="-122"/>
                <a:cs typeface="仿宋" panose="02010609060101010101" charset="-122"/>
              </a:rPr>
              <a:t>”</a:t>
            </a:r>
            <a:r>
              <a:rPr lang="zh-CN" altLang="en-US" sz="2400">
                <a:solidFill>
                  <a:schemeClr val="bg1"/>
                </a:solidFill>
                <a:latin typeface="仿宋" panose="02010609060101010101" charset="-122"/>
                <a:ea typeface="仿宋" panose="02010609060101010101" charset="-122"/>
                <a:cs typeface="仿宋" panose="02010609060101010101" charset="-122"/>
              </a:rPr>
              <a:t>与</a:t>
            </a:r>
            <a:r>
              <a:rPr lang="en-US" altLang="zh-CN" sz="2400">
                <a:solidFill>
                  <a:schemeClr val="bg1"/>
                </a:solidFill>
                <a:latin typeface="仿宋" panose="02010609060101010101" charset="-122"/>
                <a:ea typeface="仿宋" panose="02010609060101010101" charset="-122"/>
                <a:cs typeface="仿宋" panose="02010609060101010101" charset="-122"/>
              </a:rPr>
              <a:t>“</a:t>
            </a:r>
            <a:r>
              <a:rPr lang="zh-CN" altLang="en-US" sz="2400">
                <a:solidFill>
                  <a:schemeClr val="bg1"/>
                </a:solidFill>
                <a:latin typeface="仿宋" panose="02010609060101010101" charset="-122"/>
                <a:ea typeface="仿宋" panose="02010609060101010101" charset="-122"/>
                <a:cs typeface="仿宋" panose="02010609060101010101" charset="-122"/>
              </a:rPr>
              <a:t>不变</a:t>
            </a:r>
            <a:r>
              <a:rPr lang="en-US" altLang="zh-CN" sz="2400">
                <a:solidFill>
                  <a:schemeClr val="bg1"/>
                </a:solidFill>
                <a:latin typeface="仿宋" panose="02010609060101010101" charset="-122"/>
                <a:ea typeface="仿宋" panose="02010609060101010101" charset="-122"/>
                <a:cs typeface="仿宋" panose="02010609060101010101" charset="-122"/>
              </a:rPr>
              <a:t>”</a:t>
            </a:r>
            <a:r>
              <a:rPr lang="zh-CN" altLang="en-US" sz="2400">
                <a:solidFill>
                  <a:schemeClr val="bg1"/>
                </a:solidFill>
                <a:latin typeface="仿宋" panose="02010609060101010101" charset="-122"/>
                <a:ea typeface="仿宋" panose="02010609060101010101" charset="-122"/>
                <a:cs typeface="仿宋" panose="02010609060101010101" charset="-122"/>
              </a:rPr>
              <a:t>，在纷杂世界格局中做到</a:t>
            </a:r>
            <a:r>
              <a:rPr lang="en-US" altLang="zh-CN" sz="2400">
                <a:solidFill>
                  <a:schemeClr val="bg1"/>
                </a:solidFill>
                <a:latin typeface="仿宋" panose="02010609060101010101" charset="-122"/>
                <a:ea typeface="仿宋" panose="02010609060101010101" charset="-122"/>
                <a:cs typeface="仿宋" panose="02010609060101010101" charset="-122"/>
              </a:rPr>
              <a:t>“</a:t>
            </a:r>
            <a:r>
              <a:rPr lang="zh-CN" altLang="en-US" sz="2400">
                <a:solidFill>
                  <a:schemeClr val="bg1"/>
                </a:solidFill>
                <a:latin typeface="仿宋" panose="02010609060101010101" charset="-122"/>
                <a:ea typeface="仿宋" panose="02010609060101010101" charset="-122"/>
                <a:cs typeface="仿宋" panose="02010609060101010101" charset="-122"/>
              </a:rPr>
              <a:t>莫听穿林打叶声，何妨吟啸且徐行。</a:t>
            </a:r>
            <a:r>
              <a:rPr lang="en-US" altLang="zh-CN" sz="2400">
                <a:solidFill>
                  <a:schemeClr val="bg1"/>
                </a:solidFill>
                <a:latin typeface="仿宋" panose="02010609060101010101" charset="-122"/>
                <a:ea typeface="仿宋" panose="02010609060101010101" charset="-122"/>
                <a:cs typeface="仿宋" panose="02010609060101010101" charset="-122"/>
              </a:rPr>
              <a:t>”</a:t>
            </a:r>
            <a:r>
              <a:rPr lang="zh-CN" altLang="en-US" sz="2400">
                <a:solidFill>
                  <a:schemeClr val="bg1"/>
                </a:solidFill>
                <a:latin typeface="仿宋" panose="02010609060101010101" charset="-122"/>
                <a:ea typeface="仿宋" panose="02010609060101010101" charset="-122"/>
                <a:cs typeface="仿宋" panose="02010609060101010101" charset="-122"/>
              </a:rPr>
              <a:t>在实践中摸索出了自己的变</a:t>
            </a:r>
            <a:r>
              <a:rPr lang="en-US" altLang="zh-CN" sz="2400">
                <a:solidFill>
                  <a:schemeClr val="bg1"/>
                </a:solidFill>
                <a:latin typeface="仿宋" panose="02010609060101010101" charset="-122"/>
                <a:ea typeface="仿宋" panose="02010609060101010101" charset="-122"/>
                <a:cs typeface="仿宋" panose="02010609060101010101" charset="-122"/>
              </a:rPr>
              <a:t>——</a:t>
            </a:r>
            <a:r>
              <a:rPr lang="zh-CN" altLang="en-US" sz="2400">
                <a:solidFill>
                  <a:schemeClr val="bg1"/>
                </a:solidFill>
                <a:latin typeface="仿宋" panose="02010609060101010101" charset="-122"/>
                <a:ea typeface="仿宋" panose="02010609060101010101" charset="-122"/>
                <a:cs typeface="仿宋" panose="02010609060101010101" charset="-122"/>
              </a:rPr>
              <a:t>聚焦时代，随时代变化。不变</a:t>
            </a:r>
            <a:r>
              <a:rPr lang="en-US" altLang="zh-CN" sz="2400">
                <a:solidFill>
                  <a:schemeClr val="bg1"/>
                </a:solidFill>
                <a:latin typeface="仿宋" panose="02010609060101010101" charset="-122"/>
                <a:ea typeface="仿宋" panose="02010609060101010101" charset="-122"/>
                <a:cs typeface="仿宋" panose="02010609060101010101" charset="-122"/>
              </a:rPr>
              <a:t>——</a:t>
            </a:r>
            <a:r>
              <a:rPr lang="zh-CN" altLang="en-US" sz="2400">
                <a:solidFill>
                  <a:schemeClr val="bg1"/>
                </a:solidFill>
                <a:latin typeface="仿宋" panose="02010609060101010101" charset="-122"/>
                <a:ea typeface="仿宋" panose="02010609060101010101" charset="-122"/>
                <a:cs typeface="仿宋" panose="02010609060101010101" charset="-122"/>
              </a:rPr>
              <a:t>坚持以人为本，以人民大众为</a:t>
            </a:r>
            <a:r>
              <a:rPr lang="zh-CN" altLang="en-US" sz="2400">
                <a:solidFill>
                  <a:schemeClr val="bg1"/>
                </a:solidFill>
                <a:latin typeface="仿宋" panose="02010609060101010101" charset="-122"/>
                <a:ea typeface="仿宋" panose="02010609060101010101" charset="-122"/>
                <a:cs typeface="仿宋" panose="02010609060101010101" charset="-122"/>
              </a:rPr>
              <a:t>主体。坚持改革创新，精细治理</a:t>
            </a:r>
            <a:endParaRPr lang="zh-CN" altLang="en-US" sz="2400">
              <a:solidFill>
                <a:schemeClr val="bg1"/>
              </a:solidFill>
              <a:latin typeface="仿宋" panose="02010609060101010101" charset="-122"/>
              <a:ea typeface="仿宋" panose="02010609060101010101" charset="-122"/>
              <a:cs typeface="仿宋" panose="02010609060101010101" charset="-122"/>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p>
        </p:txBody>
      </p:sp>
      <p:sp>
        <p:nvSpPr>
          <p:cNvPr id="3" name="标题"/>
          <p:cNvSpPr>
            <a:spLocks noGrp="1"/>
          </p:cNvSpPr>
          <p:nvPr>
            <p:ph type="title"/>
            <p:custDataLst>
              <p:tags r:id="rId1"/>
            </p:custDataLst>
          </p:nvPr>
        </p:nvSpPr>
        <p:spPr/>
        <p:txBody>
          <a:bodyPr wrap="square" lIns="0" tIns="0" rIns="0" bIns="0">
            <a:normAutofit/>
          </a:bodyPr>
          <a:lstStyle/>
          <a:p>
            <a:pPr algn="l"/>
            <a:r>
              <a:rPr lang="zh-CN" altLang="en-US" dirty="0"/>
              <a:t>施政理念的</a:t>
            </a:r>
            <a:r>
              <a:rPr lang="en-US" altLang="zh-CN" dirty="0"/>
              <a:t>“</a:t>
            </a:r>
            <a:r>
              <a:rPr lang="zh-CN" altLang="en-US" dirty="0"/>
              <a:t>变</a:t>
            </a:r>
            <a:r>
              <a:rPr lang="en-US" altLang="zh-CN" dirty="0"/>
              <a:t>”</a:t>
            </a:r>
            <a:endParaRPr lang="en-US" altLang="zh-CN" dirty="0"/>
          </a:p>
        </p:txBody>
      </p:sp>
      <p:sp>
        <p:nvSpPr>
          <p:cNvPr id="6" name="节编号"/>
          <p:cNvSpPr>
            <a:spLocks noGrp="1"/>
          </p:cNvSpPr>
          <p:nvPr>
            <p:ph type="body" sz="quarter" idx="13"/>
            <p:custDataLst>
              <p:tags r:id="rId2"/>
            </p:custDataLst>
          </p:nvPr>
        </p:nvSpPr>
        <p:spPr>
          <a:xfrm>
            <a:off x="5461000" y="2447925"/>
            <a:ext cx="5892800" cy="960120"/>
          </a:xfrm>
          <a:noFill/>
        </p:spPr>
        <p:txBody>
          <a:bodyPr wrap="square">
            <a:normAutofit/>
          </a:bodyPr>
          <a:lstStyle/>
          <a:p>
            <a:r>
              <a:rPr lang="en-US" altLang="zh-CN"/>
              <a:t>05</a:t>
            </a:r>
            <a:endParaRPr lang="en-US" altLang="zh-CN"/>
          </a:p>
        </p:txBody>
      </p:sp>
      <p:pic>
        <p:nvPicPr>
          <p:cNvPr id="12" name="图片 11"/>
          <p:cNvPicPr/>
          <p:nvPr/>
        </p:nvPicPr>
        <p:blipFill>
          <a:blip r:embed="rId3">
            <a:clrChange>
              <a:clrFrom>
                <a:srgbClr val="F8DBD5">
                  <a:alpha val="100000"/>
                </a:srgbClr>
              </a:clrFrom>
              <a:clrTo>
                <a:srgbClr val="F8DBD5">
                  <a:alpha val="100000"/>
                  <a:alpha val="0"/>
                </a:srgbClr>
              </a:clrTo>
            </a:clrChange>
          </a:blip>
          <a:stretch>
            <a:fillRect/>
          </a:stretch>
        </p:blipFill>
        <p:spPr>
          <a:xfrm flipH="1">
            <a:off x="1080135" y="887730"/>
            <a:ext cx="4570730" cy="408114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270" y="635"/>
            <a:ext cx="1219390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三个变"/>
          <p:cNvPicPr/>
          <p:nvPr/>
        </p:nvPicPr>
        <p:blipFill>
          <a:blip r:embed="rId1"/>
          <a:srcRect l="50003" t="3222" r="117" b="50000"/>
          <a:stretch>
            <a:fillRect/>
          </a:stretch>
        </p:blipFill>
        <p:spPr>
          <a:xfrm>
            <a:off x="635" y="0"/>
            <a:ext cx="6480000" cy="6858000"/>
          </a:xfrm>
          <a:prstGeom prst="rect">
            <a:avLst/>
          </a:prstGeom>
        </p:spPr>
      </p:pic>
      <p:sp>
        <p:nvSpPr>
          <p:cNvPr id="4" name="文本框 3"/>
          <p:cNvSpPr txBox="1"/>
          <p:nvPr/>
        </p:nvSpPr>
        <p:spPr>
          <a:xfrm>
            <a:off x="6480810" y="635"/>
            <a:ext cx="5711190" cy="6856730"/>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变：</a:t>
            </a:r>
            <a:r>
              <a:rPr lang="en-US" altLang="zh-CN" sz="1800">
                <a:solidFill>
                  <a:schemeClr val="bg1"/>
                </a:solidFill>
                <a:latin typeface="Arial" panose="020B0604020202020204" pitchFamily="34" charset="0"/>
                <a:ea typeface="微软雅黑" panose="020B0503020204020204" charset="-122"/>
              </a:rPr>
              <a:t>30 </a:t>
            </a:r>
            <a:r>
              <a:rPr lang="zh-CN" altLang="en-US" sz="1800">
                <a:solidFill>
                  <a:schemeClr val="bg1"/>
                </a:solidFill>
                <a:latin typeface="Arial" panose="020B0604020202020204" pitchFamily="34" charset="0"/>
                <a:ea typeface="微软雅黑" panose="020B0503020204020204" charset="-122"/>
              </a:rPr>
              <a:t>年走了</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三步棋</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，每步都踩准时代需求</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第一步（</a:t>
            </a:r>
            <a:r>
              <a:rPr lang="en-US" altLang="zh-CN" sz="1800">
                <a:solidFill>
                  <a:schemeClr val="bg1"/>
                </a:solidFill>
                <a:latin typeface="Arial" panose="020B0604020202020204" pitchFamily="34" charset="0"/>
                <a:ea typeface="微软雅黑" panose="020B0503020204020204" charset="-122"/>
              </a:rPr>
              <a:t>1993-2010 </a:t>
            </a:r>
            <a:r>
              <a:rPr lang="zh-CN" altLang="en-US" sz="1800">
                <a:solidFill>
                  <a:schemeClr val="bg1"/>
                </a:solidFill>
                <a:latin typeface="Arial" panose="020B0604020202020204" pitchFamily="34" charset="0"/>
                <a:ea typeface="微软雅黑" panose="020B0503020204020204" charset="-122"/>
              </a:rPr>
              <a:t>年）：</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一门心思搞经济</a:t>
            </a:r>
            <a:r>
              <a:rPr lang="en-US" altLang="zh-CN" sz="1800">
                <a:solidFill>
                  <a:schemeClr val="bg1"/>
                </a:solidFill>
                <a:latin typeface="Arial" panose="020B0604020202020204" pitchFamily="34" charset="0"/>
                <a:ea typeface="微软雅黑" panose="020B0503020204020204" charset="-122"/>
              </a:rPr>
              <a:t>”</a:t>
            </a:r>
            <a:endParaRPr lang="en-US" altLang="zh-CN"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经济增长</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改革开放</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频次占比近</a:t>
            </a:r>
            <a:r>
              <a:rPr lang="en-US" altLang="zh-CN" sz="1800">
                <a:solidFill>
                  <a:schemeClr val="bg1"/>
                </a:solidFill>
                <a:latin typeface="Arial" panose="020B0604020202020204" pitchFamily="34" charset="0"/>
                <a:ea typeface="微软雅黑" panose="020B0503020204020204" charset="-122"/>
              </a:rPr>
              <a:t> 4 </a:t>
            </a:r>
            <a:r>
              <a:rPr lang="zh-CN" altLang="en-US" sz="1800">
                <a:solidFill>
                  <a:schemeClr val="bg1"/>
                </a:solidFill>
                <a:latin typeface="Arial" panose="020B0604020202020204" pitchFamily="34" charset="0"/>
                <a:ea typeface="微软雅黑" panose="020B0503020204020204" charset="-122"/>
              </a:rPr>
              <a:t>成</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经济增长</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累计出现</a:t>
            </a:r>
            <a:r>
              <a:rPr lang="en-US" altLang="zh-CN" sz="1800">
                <a:solidFill>
                  <a:schemeClr val="bg1"/>
                </a:solidFill>
                <a:latin typeface="Arial" panose="020B0604020202020204" pitchFamily="34" charset="0"/>
                <a:ea typeface="微软雅黑" panose="020B0503020204020204" charset="-122"/>
              </a:rPr>
              <a:t> 186 </a:t>
            </a:r>
            <a:r>
              <a:rPr lang="zh-CN" altLang="en-US" sz="1800">
                <a:solidFill>
                  <a:schemeClr val="bg1"/>
                </a:solidFill>
                <a:latin typeface="Arial" panose="020B0604020202020204" pitchFamily="34" charset="0"/>
                <a:ea typeface="微软雅黑" panose="020B0503020204020204" charset="-122"/>
              </a:rPr>
              <a:t>次，年均提</a:t>
            </a:r>
            <a:r>
              <a:rPr lang="en-US" altLang="zh-CN" sz="1800">
                <a:solidFill>
                  <a:schemeClr val="bg1"/>
                </a:solidFill>
                <a:latin typeface="Arial" panose="020B0604020202020204" pitchFamily="34" charset="0"/>
                <a:ea typeface="微软雅黑" panose="020B0503020204020204" charset="-122"/>
              </a:rPr>
              <a:t> 6 </a:t>
            </a:r>
            <a:r>
              <a:rPr lang="zh-CN" altLang="en-US" sz="1800">
                <a:solidFill>
                  <a:schemeClr val="bg1"/>
                </a:solidFill>
                <a:latin typeface="Arial" panose="020B0604020202020204" pitchFamily="34" charset="0"/>
                <a:ea typeface="微软雅黑" panose="020B0503020204020204" charset="-122"/>
              </a:rPr>
              <a:t>次</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核心是</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把蛋糕做大</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，政策全围着经济转</a:t>
            </a:r>
            <a:endParaRPr lang="zh-CN" altLang="en-US" sz="1800">
              <a:solidFill>
                <a:schemeClr val="bg1"/>
              </a:solidFill>
              <a:latin typeface="Arial" panose="020B0604020202020204" pitchFamily="34" charset="0"/>
              <a:ea typeface="微软雅黑" panose="020B0503020204020204" charset="-122"/>
            </a:endParaRPr>
          </a:p>
        </p:txBody>
      </p:sp>
      <p:pic>
        <p:nvPicPr>
          <p:cNvPr id="6" name="图片 5"/>
          <p:cNvPicPr/>
          <p:nvPr/>
        </p:nvPicPr>
        <p:blipFill>
          <a:blip r:embed="rId2">
            <a:clrChange>
              <a:clrFrom>
                <a:srgbClr val="ECF6D1">
                  <a:alpha val="100000"/>
                </a:srgbClr>
              </a:clrFrom>
              <a:clrTo>
                <a:srgbClr val="ECF6D1">
                  <a:alpha val="100000"/>
                  <a:alpha val="0"/>
                </a:srgbClr>
              </a:clrTo>
            </a:clrChange>
          </a:blip>
          <a:stretch>
            <a:fillRect/>
          </a:stretch>
        </p:blipFill>
        <p:spPr>
          <a:xfrm>
            <a:off x="9345930" y="3935730"/>
            <a:ext cx="2846705" cy="273177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270" y="635"/>
            <a:ext cx="1219390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三个变"/>
          <p:cNvPicPr/>
          <p:nvPr/>
        </p:nvPicPr>
        <p:blipFill>
          <a:blip r:embed="rId1"/>
          <a:srcRect l="-3" t="52361" r="50000"/>
          <a:stretch>
            <a:fillRect/>
          </a:stretch>
        </p:blipFill>
        <p:spPr>
          <a:xfrm>
            <a:off x="0" y="0"/>
            <a:ext cx="6480000" cy="6858000"/>
          </a:xfrm>
          <a:prstGeom prst="rect">
            <a:avLst/>
          </a:prstGeom>
        </p:spPr>
      </p:pic>
      <p:sp>
        <p:nvSpPr>
          <p:cNvPr id="4" name="文本框 3"/>
          <p:cNvSpPr txBox="1"/>
          <p:nvPr/>
        </p:nvSpPr>
        <p:spPr>
          <a:xfrm>
            <a:off x="6480175" y="635"/>
            <a:ext cx="5712460" cy="6931660"/>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第二步（</a:t>
            </a:r>
            <a:r>
              <a:rPr lang="en-US" altLang="zh-CN" sz="1800">
                <a:solidFill>
                  <a:schemeClr val="bg1"/>
                </a:solidFill>
                <a:latin typeface="Arial" panose="020B0604020202020204" pitchFamily="34" charset="0"/>
                <a:ea typeface="微软雅黑" panose="020B0503020204020204" charset="-122"/>
              </a:rPr>
              <a:t>2011-2020 </a:t>
            </a:r>
            <a:r>
              <a:rPr lang="zh-CN" altLang="en-US" sz="1800">
                <a:solidFill>
                  <a:schemeClr val="bg1"/>
                </a:solidFill>
                <a:latin typeface="Arial" panose="020B0604020202020204" pitchFamily="34" charset="0"/>
                <a:ea typeface="微软雅黑" panose="020B0503020204020204" charset="-122"/>
              </a:rPr>
              <a:t>年）：</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既要又要补短板</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生态文明</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突然</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冒头</a:t>
            </a:r>
            <a:r>
              <a:rPr lang="en-US" altLang="zh-CN" sz="1800">
                <a:solidFill>
                  <a:schemeClr val="bg1"/>
                </a:solidFill>
                <a:latin typeface="Arial" panose="020B0604020202020204" pitchFamily="34" charset="0"/>
                <a:ea typeface="微软雅黑" panose="020B0503020204020204" charset="-122"/>
              </a:rPr>
              <a:t>”——2011 </a:t>
            </a:r>
            <a:r>
              <a:rPr lang="zh-CN" altLang="en-US" sz="1800">
                <a:solidFill>
                  <a:schemeClr val="bg1"/>
                </a:solidFill>
                <a:latin typeface="Arial" panose="020B0604020202020204" pitchFamily="34" charset="0"/>
                <a:ea typeface="微软雅黑" panose="020B0503020204020204" charset="-122"/>
              </a:rPr>
              <a:t>年</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绿水青山</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仅</a:t>
            </a:r>
            <a:r>
              <a:rPr lang="en-US" altLang="zh-CN" sz="1800">
                <a:solidFill>
                  <a:schemeClr val="bg1"/>
                </a:solidFill>
                <a:latin typeface="Arial" panose="020B0604020202020204" pitchFamily="34" charset="0"/>
                <a:ea typeface="微软雅黑" panose="020B0503020204020204" charset="-122"/>
              </a:rPr>
              <a:t> 5 </a:t>
            </a:r>
            <a:r>
              <a:rPr lang="zh-CN" altLang="en-US" sz="1800">
                <a:solidFill>
                  <a:schemeClr val="bg1"/>
                </a:solidFill>
                <a:latin typeface="Arial" panose="020B0604020202020204" pitchFamily="34" charset="0"/>
                <a:ea typeface="微软雅黑" panose="020B0503020204020204" charset="-122"/>
              </a:rPr>
              <a:t>次，</a:t>
            </a:r>
            <a:r>
              <a:rPr lang="en-US" altLang="zh-CN" sz="1800">
                <a:solidFill>
                  <a:schemeClr val="bg1"/>
                </a:solidFill>
                <a:latin typeface="Arial" panose="020B0604020202020204" pitchFamily="34" charset="0"/>
                <a:ea typeface="微软雅黑" panose="020B0503020204020204" charset="-122"/>
              </a:rPr>
              <a:t>2017 </a:t>
            </a:r>
            <a:r>
              <a:rPr lang="zh-CN" altLang="en-US" sz="1800">
                <a:solidFill>
                  <a:schemeClr val="bg1"/>
                </a:solidFill>
                <a:latin typeface="Arial" panose="020B0604020202020204" pitchFamily="34" charset="0"/>
                <a:ea typeface="微软雅黑" panose="020B0503020204020204" charset="-122"/>
              </a:rPr>
              <a:t>年飙到</a:t>
            </a:r>
            <a:r>
              <a:rPr lang="en-US" altLang="zh-CN" sz="1800">
                <a:solidFill>
                  <a:schemeClr val="bg1"/>
                </a:solidFill>
                <a:latin typeface="Arial" panose="020B0604020202020204" pitchFamily="34" charset="0"/>
                <a:ea typeface="微软雅黑" panose="020B0503020204020204" charset="-122"/>
              </a:rPr>
              <a:t> 38 </a:t>
            </a:r>
            <a:r>
              <a:rPr lang="zh-CN" altLang="en-US" sz="1800">
                <a:solidFill>
                  <a:schemeClr val="bg1"/>
                </a:solidFill>
                <a:latin typeface="Arial" panose="020B0604020202020204" pitchFamily="34" charset="0"/>
                <a:ea typeface="微软雅黑" panose="020B0503020204020204" charset="-122"/>
              </a:rPr>
              <a:t>次，生态类词汇占比从</a:t>
            </a:r>
            <a:r>
              <a:rPr lang="en-US" altLang="zh-CN" sz="1800">
                <a:solidFill>
                  <a:schemeClr val="bg1"/>
                </a:solidFill>
                <a:latin typeface="Arial" panose="020B0604020202020204" pitchFamily="34" charset="0"/>
                <a:ea typeface="微软雅黑" panose="020B0503020204020204" charset="-122"/>
              </a:rPr>
              <a:t> 3.1% </a:t>
            </a:r>
            <a:r>
              <a:rPr lang="zh-CN" altLang="en-US" sz="1800">
                <a:solidFill>
                  <a:schemeClr val="bg1"/>
                </a:solidFill>
                <a:latin typeface="Arial" panose="020B0604020202020204" pitchFamily="34" charset="0"/>
                <a:ea typeface="微软雅黑" panose="020B0503020204020204" charset="-122"/>
              </a:rPr>
              <a:t>升至</a:t>
            </a:r>
            <a:r>
              <a:rPr lang="en-US" altLang="zh-CN" sz="1800">
                <a:solidFill>
                  <a:schemeClr val="bg1"/>
                </a:solidFill>
                <a:latin typeface="Arial" panose="020B0604020202020204" pitchFamily="34" charset="0"/>
                <a:ea typeface="微软雅黑" panose="020B0503020204020204" charset="-122"/>
              </a:rPr>
              <a:t> 12.3%</a:t>
            </a:r>
            <a:endParaRPr lang="en-US" altLang="zh-CN"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教育公平</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医疗改革</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等民生词也多了</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政策转向</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均衡发展</a:t>
            </a:r>
            <a:r>
              <a:rPr lang="en-US" altLang="zh-CN" sz="1800">
                <a:solidFill>
                  <a:schemeClr val="bg1"/>
                </a:solidFill>
                <a:latin typeface="Arial" panose="020B0604020202020204" pitchFamily="34" charset="0"/>
                <a:ea typeface="微软雅黑" panose="020B0503020204020204" charset="-122"/>
              </a:rPr>
              <a:t>”</a:t>
            </a:r>
            <a:endParaRPr lang="en-US" altLang="zh-CN"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既要经济好，也要环境优、民生实。</a:t>
            </a:r>
            <a:endParaRPr lang="zh-CN" altLang="en-US" sz="1800">
              <a:solidFill>
                <a:schemeClr val="bg1"/>
              </a:solidFill>
              <a:latin typeface="Arial" panose="020B0604020202020204" pitchFamily="34" charset="0"/>
              <a:ea typeface="微软雅黑" panose="020B0503020204020204" charset="-122"/>
            </a:endParaRPr>
          </a:p>
        </p:txBody>
      </p:sp>
      <p:sp>
        <p:nvSpPr>
          <p:cNvPr id="10" name="矩形 9"/>
          <p:cNvSpPr/>
          <p:nvPr/>
        </p:nvSpPr>
        <p:spPr>
          <a:xfrm>
            <a:off x="10191750" y="4945380"/>
            <a:ext cx="1467485" cy="670560"/>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9" name="图片 8"/>
          <p:cNvPicPr/>
          <p:nvPr/>
        </p:nvPicPr>
        <p:blipFill>
          <a:blip r:embed="rId2">
            <a:clrChange>
              <a:clrFrom>
                <a:srgbClr val="FFFFFF">
                  <a:alpha val="100000"/>
                </a:srgbClr>
              </a:clrFrom>
              <a:clrTo>
                <a:srgbClr val="FFFFFF">
                  <a:alpha val="100000"/>
                  <a:alpha val="0"/>
                </a:srgbClr>
              </a:clrTo>
            </a:clrChange>
          </a:blip>
          <a:stretch>
            <a:fillRect/>
          </a:stretch>
        </p:blipFill>
        <p:spPr>
          <a:xfrm>
            <a:off x="9124315" y="3693160"/>
            <a:ext cx="3602355" cy="3239135"/>
          </a:xfrm>
          <a:prstGeom prst="rect">
            <a:avLst/>
          </a:prstGeom>
        </p:spPr>
      </p:pic>
    </p:spTree>
    <p:custDataLst>
      <p:tags r:id="rId3"/>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p>
        </p:txBody>
      </p:sp>
      <p:sp>
        <p:nvSpPr>
          <p:cNvPr id="3" name="标题"/>
          <p:cNvSpPr>
            <a:spLocks noGrp="1"/>
          </p:cNvSpPr>
          <p:nvPr>
            <p:ph type="title"/>
            <p:custDataLst>
              <p:tags r:id="rId1"/>
            </p:custDataLst>
          </p:nvPr>
        </p:nvSpPr>
        <p:spPr/>
        <p:txBody>
          <a:bodyPr wrap="square" lIns="0" tIns="0" rIns="0" bIns="0">
            <a:normAutofit/>
          </a:bodyPr>
          <a:lstStyle/>
          <a:p>
            <a:pPr algn="l"/>
            <a:r>
              <a:rPr lang="zh-CN" altLang="en-US" dirty="0"/>
              <a:t>研究背景及</a:t>
            </a:r>
            <a:r>
              <a:rPr lang="zh-CN" altLang="en-US" dirty="0"/>
              <a:t>价值</a:t>
            </a:r>
            <a:endParaRPr lang="zh-CN" altLang="en-US" dirty="0"/>
          </a:p>
        </p:txBody>
      </p:sp>
      <p:sp>
        <p:nvSpPr>
          <p:cNvPr id="6" name="节编号"/>
          <p:cNvSpPr>
            <a:spLocks noGrp="1"/>
          </p:cNvSpPr>
          <p:nvPr>
            <p:ph type="body" sz="quarter" idx="13"/>
            <p:custDataLst>
              <p:tags r:id="rId2"/>
            </p:custDataLst>
          </p:nvPr>
        </p:nvSpPr>
        <p:spPr>
          <a:xfrm>
            <a:off x="5461000" y="2447925"/>
            <a:ext cx="5892800" cy="960120"/>
          </a:xfrm>
          <a:noFill/>
        </p:spPr>
        <p:txBody>
          <a:bodyPr wrap="square">
            <a:normAutofit/>
          </a:bodyPr>
          <a:lstStyle/>
          <a:p>
            <a:r>
              <a:rPr lang="en-US" altLang="zh-CN"/>
              <a:t>01</a:t>
            </a:r>
            <a:endParaRPr lang="en-US" altLang="zh-CN"/>
          </a:p>
        </p:txBody>
      </p:sp>
      <p:pic>
        <p:nvPicPr>
          <p:cNvPr id="12" name="图片 11"/>
          <p:cNvPicPr/>
          <p:nvPr/>
        </p:nvPicPr>
        <p:blipFill>
          <a:blip r:embed="rId3">
            <a:clrChange>
              <a:clrFrom>
                <a:srgbClr val="F8DBD5">
                  <a:alpha val="100000"/>
                </a:srgbClr>
              </a:clrFrom>
              <a:clrTo>
                <a:srgbClr val="F8DBD5">
                  <a:alpha val="100000"/>
                  <a:alpha val="0"/>
                </a:srgbClr>
              </a:clrTo>
            </a:clrChange>
          </a:blip>
          <a:stretch>
            <a:fillRect/>
          </a:stretch>
        </p:blipFill>
        <p:spPr>
          <a:xfrm flipH="1">
            <a:off x="1080135" y="887730"/>
            <a:ext cx="4570730" cy="408114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270" y="635"/>
            <a:ext cx="1219390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三个变"/>
          <p:cNvPicPr/>
          <p:nvPr/>
        </p:nvPicPr>
        <p:blipFill>
          <a:blip r:embed="rId1"/>
          <a:srcRect l="50003" t="53009" r="-207"/>
          <a:stretch>
            <a:fillRect/>
          </a:stretch>
        </p:blipFill>
        <p:spPr>
          <a:xfrm>
            <a:off x="-635" y="635"/>
            <a:ext cx="6480000" cy="6857365"/>
          </a:xfrm>
          <a:prstGeom prst="rect">
            <a:avLst/>
          </a:prstGeom>
        </p:spPr>
      </p:pic>
      <p:sp>
        <p:nvSpPr>
          <p:cNvPr id="4" name="文本框 3"/>
          <p:cNvSpPr txBox="1"/>
          <p:nvPr/>
        </p:nvSpPr>
        <p:spPr>
          <a:xfrm>
            <a:off x="6479540" y="635"/>
            <a:ext cx="5711825" cy="6856730"/>
          </a:xfrm>
          <a:prstGeom prst="rect">
            <a:avLst/>
          </a:prstGeom>
        </p:spPr>
        <p:txBody>
          <a:bodyPr wrap="square">
            <a:noAutofit/>
          </a:bodyPr>
          <a:p>
            <a:pPr algn="l"/>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第三步（</a:t>
            </a:r>
            <a:r>
              <a:rPr lang="en-US" altLang="zh-CN" sz="1800">
                <a:solidFill>
                  <a:schemeClr val="bg1"/>
                </a:solidFill>
                <a:latin typeface="Arial" panose="020B0604020202020204" pitchFamily="34" charset="0"/>
                <a:ea typeface="微软雅黑" panose="020B0503020204020204" charset="-122"/>
              </a:rPr>
              <a:t>2021-2025 </a:t>
            </a:r>
            <a:r>
              <a:rPr lang="zh-CN" altLang="en-US" sz="1800">
                <a:solidFill>
                  <a:schemeClr val="bg1"/>
                </a:solidFill>
                <a:latin typeface="Arial" panose="020B0604020202020204" pitchFamily="34" charset="0"/>
                <a:ea typeface="微软雅黑" panose="020B0503020204020204" charset="-122"/>
              </a:rPr>
              <a:t>年）：</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安全富裕两手抓</a:t>
            </a:r>
            <a:r>
              <a:rPr lang="en-US" altLang="zh-CN" sz="1800">
                <a:solidFill>
                  <a:schemeClr val="bg1"/>
                </a:solidFill>
                <a:latin typeface="Arial" panose="020B0604020202020204" pitchFamily="34" charset="0"/>
                <a:ea typeface="微软雅黑" panose="020B0503020204020204" charset="-122"/>
              </a:rPr>
              <a:t>”</a:t>
            </a:r>
            <a:endParaRPr lang="en-US" altLang="zh-CN"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国家安全</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权重年均涨</a:t>
            </a:r>
            <a:r>
              <a:rPr lang="en-US" altLang="zh-CN" sz="1800">
                <a:solidFill>
                  <a:schemeClr val="bg1"/>
                </a:solidFill>
                <a:latin typeface="Arial" panose="020B0604020202020204" pitchFamily="34" charset="0"/>
                <a:ea typeface="微软雅黑" panose="020B0503020204020204" charset="-122"/>
              </a:rPr>
              <a:t> 29.1%</a:t>
            </a:r>
            <a:endParaRPr lang="en-US" altLang="zh-CN"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从只讲国防，扩展到粮食、数据安全；</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共同富裕</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从</a:t>
            </a:r>
            <a:r>
              <a:rPr lang="en-US" altLang="zh-CN" sz="1800">
                <a:solidFill>
                  <a:schemeClr val="bg1"/>
                </a:solidFill>
                <a:latin typeface="Arial" panose="020B0604020202020204" pitchFamily="34" charset="0"/>
                <a:ea typeface="微软雅黑" panose="020B0503020204020204" charset="-122"/>
              </a:rPr>
              <a:t> 2021 </a:t>
            </a:r>
            <a:r>
              <a:rPr lang="zh-CN" altLang="en-US" sz="1800">
                <a:solidFill>
                  <a:schemeClr val="bg1"/>
                </a:solidFill>
                <a:latin typeface="Arial" panose="020B0604020202020204" pitchFamily="34" charset="0"/>
                <a:ea typeface="微软雅黑" panose="020B0503020204020204" charset="-122"/>
              </a:rPr>
              <a:t>年</a:t>
            </a:r>
            <a:r>
              <a:rPr lang="en-US" altLang="zh-CN" sz="1800">
                <a:solidFill>
                  <a:schemeClr val="bg1"/>
                </a:solidFill>
                <a:latin typeface="Arial" panose="020B0604020202020204" pitchFamily="34" charset="0"/>
                <a:ea typeface="微软雅黑" panose="020B0503020204020204" charset="-122"/>
              </a:rPr>
              <a:t> 18 </a:t>
            </a:r>
            <a:r>
              <a:rPr lang="zh-CN" altLang="en-US" sz="1800">
                <a:solidFill>
                  <a:schemeClr val="bg1"/>
                </a:solidFill>
                <a:latin typeface="Arial" panose="020B0604020202020204" pitchFamily="34" charset="0"/>
                <a:ea typeface="微软雅黑" panose="020B0503020204020204" charset="-122"/>
              </a:rPr>
              <a:t>次增至</a:t>
            </a:r>
            <a:r>
              <a:rPr lang="en-US" altLang="zh-CN" sz="1800">
                <a:solidFill>
                  <a:schemeClr val="bg1"/>
                </a:solidFill>
                <a:latin typeface="Arial" panose="020B0604020202020204" pitchFamily="34" charset="0"/>
                <a:ea typeface="微软雅黑" panose="020B0503020204020204" charset="-122"/>
              </a:rPr>
              <a:t> 2025 </a:t>
            </a:r>
            <a:r>
              <a:rPr lang="zh-CN" altLang="en-US" sz="1800">
                <a:solidFill>
                  <a:schemeClr val="bg1"/>
                </a:solidFill>
                <a:latin typeface="Arial" panose="020B0604020202020204" pitchFamily="34" charset="0"/>
                <a:ea typeface="微软雅黑" panose="020B0503020204020204" charset="-122"/>
              </a:rPr>
              <a:t>年</a:t>
            </a:r>
            <a:r>
              <a:rPr lang="en-US" altLang="zh-CN" sz="1800">
                <a:solidFill>
                  <a:schemeClr val="bg1"/>
                </a:solidFill>
                <a:latin typeface="Arial" panose="020B0604020202020204" pitchFamily="34" charset="0"/>
                <a:ea typeface="微软雅黑" panose="020B0503020204020204" charset="-122"/>
              </a:rPr>
              <a:t> 42 </a:t>
            </a:r>
            <a:r>
              <a:rPr lang="zh-CN" altLang="en-US" sz="1800">
                <a:solidFill>
                  <a:schemeClr val="bg1"/>
                </a:solidFill>
                <a:latin typeface="Arial" panose="020B0604020202020204" pitchFamily="34" charset="0"/>
                <a:ea typeface="微软雅黑" panose="020B0503020204020204" charset="-122"/>
              </a:rPr>
              <a:t>次</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现在追求</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安全地发展、公平地发展</a:t>
            </a:r>
            <a:r>
              <a:rPr lang="en-US" altLang="zh-CN" sz="1800">
                <a:solidFill>
                  <a:schemeClr val="bg1"/>
                </a:solidFill>
                <a:latin typeface="Arial" panose="020B0604020202020204" pitchFamily="34" charset="0"/>
                <a:ea typeface="微软雅黑" panose="020B0503020204020204" charset="-122"/>
              </a:rPr>
              <a:t>”</a:t>
            </a:r>
            <a:endParaRPr lang="zh-CN" altLang="en-US" sz="1800">
              <a:solidFill>
                <a:schemeClr val="bg1"/>
              </a:solidFill>
              <a:latin typeface="Arial" panose="020B0604020202020204" pitchFamily="34" charset="0"/>
              <a:ea typeface="微软雅黑" panose="020B0503020204020204" charset="-122"/>
            </a:endParaRPr>
          </a:p>
        </p:txBody>
      </p:sp>
      <p:pic>
        <p:nvPicPr>
          <p:cNvPr id="6" name="图片 5"/>
          <p:cNvPicPr/>
          <p:nvPr/>
        </p:nvPicPr>
        <p:blipFill>
          <a:blip r:embed="rId2"/>
          <a:stretch>
            <a:fillRect/>
          </a:stretch>
        </p:blipFill>
        <p:spPr>
          <a:xfrm>
            <a:off x="9933305" y="4616450"/>
            <a:ext cx="1951355" cy="2132965"/>
          </a:xfrm>
          <a:prstGeom prst="rect">
            <a:avLst/>
          </a:prstGeom>
        </p:spPr>
      </p:pic>
      <p:pic>
        <p:nvPicPr>
          <p:cNvPr id="12" name="图片 11"/>
          <p:cNvPicPr/>
          <p:nvPr/>
        </p:nvPicPr>
        <p:blipFill>
          <a:blip r:embed="rId3">
            <a:clrChange>
              <a:clrFrom>
                <a:srgbClr val="F8DBD5">
                  <a:alpha val="100000"/>
                </a:srgbClr>
              </a:clrFrom>
              <a:clrTo>
                <a:srgbClr val="F8DBD5">
                  <a:alpha val="100000"/>
                  <a:alpha val="0"/>
                </a:srgbClr>
              </a:clrTo>
            </a:clrChange>
          </a:blip>
          <a:stretch>
            <a:fillRect/>
          </a:stretch>
        </p:blipFill>
        <p:spPr>
          <a:xfrm rot="11580000" flipH="1" flipV="1">
            <a:off x="-7510145" y="-4115435"/>
            <a:ext cx="398780" cy="76200"/>
          </a:xfrm>
          <a:prstGeom prst="rect">
            <a:avLst/>
          </a:prstGeom>
        </p:spPr>
      </p:pic>
    </p:spTree>
    <p:custDataLst>
      <p:tags r:id="rId4"/>
    </p:custData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270" y="635"/>
            <a:ext cx="1219390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三个变"/>
          <p:cNvPicPr/>
          <p:nvPr/>
        </p:nvPicPr>
        <p:blipFill>
          <a:blip r:embed="rId1"/>
          <a:srcRect t="3333" r="49997" b="47204"/>
          <a:stretch>
            <a:fillRect/>
          </a:stretch>
        </p:blipFill>
        <p:spPr>
          <a:xfrm>
            <a:off x="635" y="-635"/>
            <a:ext cx="6480000" cy="6859270"/>
          </a:xfrm>
          <a:prstGeom prst="rect">
            <a:avLst/>
          </a:prstGeom>
        </p:spPr>
      </p:pic>
      <p:sp>
        <p:nvSpPr>
          <p:cNvPr id="4" name="文本框 3"/>
          <p:cNvSpPr txBox="1"/>
          <p:nvPr/>
        </p:nvSpPr>
        <p:spPr>
          <a:xfrm>
            <a:off x="6480810" y="635"/>
            <a:ext cx="5711825" cy="6858635"/>
          </a:xfrm>
          <a:prstGeom prst="rect">
            <a:avLst/>
          </a:prstGeom>
        </p:spPr>
        <p:txBody>
          <a:bodyPr wrap="square">
            <a:noAutofit/>
          </a:bodyPr>
          <a:p>
            <a:pPr algn="l"/>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sz="1800">
                <a:solidFill>
                  <a:schemeClr val="bg1"/>
                </a:solidFill>
                <a:latin typeface="微软雅黑" panose="020B0503020204020204" charset="-122"/>
                <a:ea typeface="微软雅黑" panose="020B0503020204020204" charset="-122"/>
                <a:cs typeface="微软雅黑" panose="020B0503020204020204" charset="-122"/>
              </a:rPr>
              <a:t>这张三段式柱状图，呈现</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 1993-2025 </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年三个阶段核心主题权重变化：</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r>
              <a:rPr lang="en-US" altLang="zh-CN" sz="1800">
                <a:solidFill>
                  <a:schemeClr val="bg1"/>
                </a:solidFill>
                <a:latin typeface="微软雅黑" panose="020B0503020204020204" charset="-122"/>
                <a:ea typeface="微软雅黑" panose="020B0503020204020204" charset="-122"/>
                <a:cs typeface="微软雅黑" panose="020B0503020204020204" charset="-122"/>
              </a:rPr>
              <a:t>1993-2010</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经济增长</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改革开放</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权重最高</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16.0%</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15.8%</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sz="1800">
                <a:solidFill>
                  <a:schemeClr val="bg1"/>
                </a:solidFill>
                <a:latin typeface="微软雅黑" panose="020B0503020204020204" charset="-122"/>
                <a:ea typeface="微软雅黑" panose="020B0503020204020204" charset="-122"/>
                <a:cs typeface="微软雅黑" panose="020B0503020204020204" charset="-122"/>
              </a:rPr>
              <a:t>是</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一门心思搞经济</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的体现</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r>
              <a:rPr lang="en-US" altLang="zh-CN" sz="1800">
                <a:solidFill>
                  <a:schemeClr val="bg1"/>
                </a:solidFill>
                <a:latin typeface="微软雅黑" panose="020B0503020204020204" charset="-122"/>
                <a:ea typeface="微软雅黑" panose="020B0503020204020204" charset="-122"/>
                <a:cs typeface="微软雅黑" panose="020B0503020204020204" charset="-122"/>
              </a:rPr>
              <a:t>2011-2020</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民生保障</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生态文明</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1800">
              <a:solidFill>
                <a:schemeClr val="bg1"/>
              </a:solidFill>
              <a:latin typeface="微软雅黑" panose="020B0503020204020204" charset="-122"/>
              <a:ea typeface="微软雅黑" panose="020B0503020204020204" charset="-122"/>
              <a:cs typeface="微软雅黑" panose="020B0503020204020204" charset="-122"/>
            </a:endParaRPr>
          </a:p>
          <a:p>
            <a:pPr algn="l"/>
            <a:r>
              <a:rPr lang="en-US" altLang="zh-CN" sz="1800">
                <a:solidFill>
                  <a:schemeClr val="bg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跃升（</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30.2%</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30.8%</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sz="1800">
                <a:solidFill>
                  <a:schemeClr val="bg1"/>
                </a:solidFill>
                <a:latin typeface="微软雅黑" panose="020B0503020204020204" charset="-122"/>
                <a:ea typeface="微软雅黑" panose="020B0503020204020204" charset="-122"/>
                <a:cs typeface="微软雅黑" panose="020B0503020204020204" charset="-122"/>
              </a:rPr>
              <a:t>对应</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既要又要补短板</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r>
              <a:rPr lang="en-US" altLang="zh-CN" sz="1800">
                <a:solidFill>
                  <a:schemeClr val="bg1"/>
                </a:solidFill>
                <a:latin typeface="微软雅黑" panose="020B0503020204020204" charset="-122"/>
                <a:ea typeface="微软雅黑" panose="020B0503020204020204" charset="-122"/>
                <a:cs typeface="微软雅黑" panose="020B0503020204020204" charset="-122"/>
              </a:rPr>
              <a:t>2021-2025</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科技创新</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安全发展</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1800">
              <a:solidFill>
                <a:schemeClr val="bg1"/>
              </a:solidFill>
              <a:latin typeface="微软雅黑" panose="020B0503020204020204" charset="-122"/>
              <a:ea typeface="微软雅黑" panose="020B0503020204020204" charset="-122"/>
              <a:cs typeface="微软雅黑" panose="020B0503020204020204" charset="-122"/>
            </a:endParaRPr>
          </a:p>
          <a:p>
            <a:pPr algn="l"/>
            <a:r>
              <a:rPr lang="en-US" altLang="zh-CN" sz="1800">
                <a:solidFill>
                  <a:schemeClr val="bg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进一步提升（</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35.2%</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35.4%</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a:p>
            <a:pPr algn="l"/>
            <a:r>
              <a:rPr lang="zh-CN" altLang="en-US" sz="1800">
                <a:solidFill>
                  <a:schemeClr val="bg1"/>
                </a:solidFill>
                <a:latin typeface="微软雅黑" panose="020B0503020204020204" charset="-122"/>
                <a:ea typeface="微软雅黑" panose="020B0503020204020204" charset="-122"/>
                <a:cs typeface="微软雅黑" panose="020B0503020204020204" charset="-122"/>
              </a:rPr>
              <a:t>契合</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 “</a:t>
            </a:r>
            <a:r>
              <a:rPr lang="zh-CN" altLang="en-US" sz="1800">
                <a:solidFill>
                  <a:schemeClr val="bg1"/>
                </a:solidFill>
                <a:latin typeface="微软雅黑" panose="020B0503020204020204" charset="-122"/>
                <a:ea typeface="微软雅黑" panose="020B0503020204020204" charset="-122"/>
                <a:cs typeface="微软雅黑" panose="020B0503020204020204" charset="-122"/>
              </a:rPr>
              <a:t>安全富裕两手抓</a:t>
            </a:r>
            <a:r>
              <a:rPr lang="en-US" altLang="zh-CN" sz="1800">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1800">
              <a:solidFill>
                <a:schemeClr val="bg1"/>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p>
        </p:txBody>
      </p:sp>
      <p:sp>
        <p:nvSpPr>
          <p:cNvPr id="3" name="标题"/>
          <p:cNvSpPr>
            <a:spLocks noGrp="1"/>
          </p:cNvSpPr>
          <p:nvPr>
            <p:ph type="title"/>
            <p:custDataLst>
              <p:tags r:id="rId1"/>
            </p:custDataLst>
          </p:nvPr>
        </p:nvSpPr>
        <p:spPr/>
        <p:txBody>
          <a:bodyPr wrap="square" lIns="0" tIns="0" rIns="0" bIns="0">
            <a:normAutofit/>
          </a:bodyPr>
          <a:lstStyle/>
          <a:p>
            <a:pPr algn="l"/>
            <a:r>
              <a:rPr lang="zh-CN" altLang="en-US" dirty="0"/>
              <a:t>施政理念的</a:t>
            </a:r>
            <a:r>
              <a:rPr lang="en-US" altLang="zh-CN" dirty="0"/>
              <a:t>“</a:t>
            </a:r>
            <a:r>
              <a:rPr lang="zh-CN" altLang="en-US" dirty="0"/>
              <a:t>不变</a:t>
            </a:r>
            <a:r>
              <a:rPr lang="en-US" altLang="zh-CN" dirty="0"/>
              <a:t>”</a:t>
            </a:r>
            <a:endParaRPr lang="en-US" altLang="zh-CN" dirty="0"/>
          </a:p>
        </p:txBody>
      </p:sp>
      <p:sp>
        <p:nvSpPr>
          <p:cNvPr id="6" name="节编号"/>
          <p:cNvSpPr>
            <a:spLocks noGrp="1"/>
          </p:cNvSpPr>
          <p:nvPr>
            <p:ph type="body" sz="quarter" idx="13"/>
            <p:custDataLst>
              <p:tags r:id="rId2"/>
            </p:custDataLst>
          </p:nvPr>
        </p:nvSpPr>
        <p:spPr>
          <a:xfrm>
            <a:off x="5461000" y="2447925"/>
            <a:ext cx="5892800" cy="960120"/>
          </a:xfrm>
          <a:noFill/>
        </p:spPr>
        <p:txBody>
          <a:bodyPr wrap="square">
            <a:normAutofit/>
          </a:bodyPr>
          <a:lstStyle/>
          <a:p>
            <a:r>
              <a:rPr lang="en-US" altLang="zh-CN"/>
              <a:t>06</a:t>
            </a:r>
            <a:endParaRPr lang="en-US" altLang="zh-CN"/>
          </a:p>
        </p:txBody>
      </p:sp>
      <p:pic>
        <p:nvPicPr>
          <p:cNvPr id="12" name="图片 11"/>
          <p:cNvPicPr/>
          <p:nvPr/>
        </p:nvPicPr>
        <p:blipFill>
          <a:blip r:embed="rId3">
            <a:clrChange>
              <a:clrFrom>
                <a:srgbClr val="F8DBD5">
                  <a:alpha val="100000"/>
                </a:srgbClr>
              </a:clrFrom>
              <a:clrTo>
                <a:srgbClr val="F8DBD5">
                  <a:alpha val="100000"/>
                  <a:alpha val="0"/>
                </a:srgbClr>
              </a:clrTo>
            </a:clrChange>
          </a:blip>
          <a:stretch>
            <a:fillRect/>
          </a:stretch>
        </p:blipFill>
        <p:spPr>
          <a:xfrm flipH="1">
            <a:off x="1080135" y="887730"/>
            <a:ext cx="4570730" cy="408114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270" y="635"/>
            <a:ext cx="1219390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E6%96%BD%E6%94%BF%E7%90%86%E5%BF%B5%E4%B8%8D%E5%8F%98%E8%AF%8D%E9%A2%91%E5%9B%BE.png~tplv-a9rns2rl98-image-face-cut_4768_5311"/>
          <p:cNvPicPr/>
          <p:nvPr/>
        </p:nvPicPr>
        <p:blipFill>
          <a:blip r:embed="rId1"/>
          <a:srcRect b="65778"/>
          <a:stretch>
            <a:fillRect/>
          </a:stretch>
        </p:blipFill>
        <p:spPr>
          <a:xfrm>
            <a:off x="-635" y="0"/>
            <a:ext cx="12192000" cy="4319905"/>
          </a:xfrm>
          <a:prstGeom prst="rect">
            <a:avLst/>
          </a:prstGeom>
        </p:spPr>
      </p:pic>
      <p:sp>
        <p:nvSpPr>
          <p:cNvPr id="4" name="文本框 3"/>
          <p:cNvSpPr txBox="1"/>
          <p:nvPr/>
        </p:nvSpPr>
        <p:spPr>
          <a:xfrm>
            <a:off x="0" y="4319905"/>
            <a:ext cx="12192000" cy="2538095"/>
          </a:xfrm>
          <a:prstGeom prst="rect">
            <a:avLst/>
          </a:prstGeom>
        </p:spPr>
        <p:txBody>
          <a:bodyPr>
            <a:noAutofit/>
          </a:bodyPr>
          <a:p>
            <a:pPr algn="l"/>
            <a:r>
              <a:rPr lang="zh-CN" altLang="en-US">
                <a:solidFill>
                  <a:schemeClr val="bg1"/>
                </a:solidFill>
                <a:latin typeface="Arial" panose="020B0604020202020204" pitchFamily="34" charset="0"/>
                <a:ea typeface="微软雅黑" panose="020B0503020204020204" charset="-122"/>
                <a:sym typeface="+mn-ea"/>
              </a:rPr>
              <a:t>第一条，</a:t>
            </a:r>
            <a:r>
              <a:rPr lang="en-US" altLang="zh-CN">
                <a:solidFill>
                  <a:schemeClr val="bg1"/>
                </a:solidFill>
                <a:latin typeface="Arial" panose="020B0604020202020204" pitchFamily="34" charset="0"/>
                <a:ea typeface="微软雅黑" panose="020B0503020204020204" charset="-122"/>
                <a:sym typeface="+mn-ea"/>
              </a:rPr>
              <a:t>“</a:t>
            </a:r>
            <a:r>
              <a:rPr lang="zh-CN" altLang="en-US">
                <a:solidFill>
                  <a:schemeClr val="bg1"/>
                </a:solidFill>
                <a:latin typeface="Arial" panose="020B0604020202020204" pitchFamily="34" charset="0"/>
                <a:ea typeface="微软雅黑" panose="020B0503020204020204" charset="-122"/>
                <a:sym typeface="+mn-ea"/>
              </a:rPr>
              <a:t>以人民为中心</a:t>
            </a:r>
            <a:r>
              <a:rPr lang="en-US" altLang="zh-CN">
                <a:solidFill>
                  <a:schemeClr val="bg1"/>
                </a:solidFill>
                <a:latin typeface="Arial" panose="020B0604020202020204" pitchFamily="34" charset="0"/>
                <a:ea typeface="微软雅黑" panose="020B0503020204020204" charset="-122"/>
                <a:sym typeface="+mn-ea"/>
              </a:rPr>
              <a:t>” </a:t>
            </a:r>
            <a:r>
              <a:rPr lang="zh-CN" altLang="en-US">
                <a:solidFill>
                  <a:schemeClr val="bg1"/>
                </a:solidFill>
                <a:latin typeface="Arial" panose="020B0604020202020204" pitchFamily="34" charset="0"/>
                <a:ea typeface="微软雅黑" panose="020B0503020204020204" charset="-122"/>
                <a:sym typeface="+mn-ea"/>
              </a:rPr>
              <a:t>从没变</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红色折线是</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以人民为中心</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的证明：</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en-US" altLang="zh-CN" sz="1800">
                <a:solidFill>
                  <a:schemeClr val="bg1"/>
                </a:solidFill>
                <a:latin typeface="Arial" panose="020B0604020202020204" pitchFamily="34" charset="0"/>
                <a:ea typeface="微软雅黑" panose="020B0503020204020204" charset="-122"/>
              </a:rPr>
              <a:t>1993 </a:t>
            </a:r>
            <a:r>
              <a:rPr lang="zh-CN" altLang="en-US" sz="1800">
                <a:solidFill>
                  <a:schemeClr val="bg1"/>
                </a:solidFill>
                <a:latin typeface="Arial" panose="020B0604020202020204" pitchFamily="34" charset="0"/>
                <a:ea typeface="微软雅黑" panose="020B0503020204020204" charset="-122"/>
              </a:rPr>
              <a:t>年</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民生保障</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仅</a:t>
            </a:r>
            <a:r>
              <a:rPr lang="en-US" altLang="zh-CN" sz="1800">
                <a:solidFill>
                  <a:schemeClr val="bg1"/>
                </a:solidFill>
                <a:latin typeface="Arial" panose="020B0604020202020204" pitchFamily="34" charset="0"/>
                <a:ea typeface="微软雅黑" panose="020B0503020204020204" charset="-122"/>
              </a:rPr>
              <a:t> 15%</a:t>
            </a:r>
            <a:r>
              <a:rPr lang="zh-CN" altLang="en-US" sz="1800">
                <a:solidFill>
                  <a:schemeClr val="bg1"/>
                </a:solidFill>
                <a:latin typeface="Arial" panose="020B0604020202020204" pitchFamily="34" charset="0"/>
                <a:ea typeface="微软雅黑" panose="020B0503020204020204" charset="-122"/>
              </a:rPr>
              <a:t>，</a:t>
            </a:r>
            <a:r>
              <a:rPr lang="en-US" altLang="zh-CN" sz="1800">
                <a:solidFill>
                  <a:schemeClr val="bg1"/>
                </a:solidFill>
                <a:latin typeface="Arial" panose="020B0604020202020204" pitchFamily="34" charset="0"/>
                <a:ea typeface="微软雅黑" panose="020B0503020204020204" charset="-122"/>
              </a:rPr>
              <a:t>2025 </a:t>
            </a:r>
            <a:r>
              <a:rPr lang="zh-CN" altLang="en-US" sz="1800">
                <a:solidFill>
                  <a:schemeClr val="bg1"/>
                </a:solidFill>
                <a:latin typeface="Arial" panose="020B0604020202020204" pitchFamily="34" charset="0"/>
                <a:ea typeface="微软雅黑" panose="020B0503020204020204" charset="-122"/>
              </a:rPr>
              <a:t>年升至</a:t>
            </a:r>
            <a:r>
              <a:rPr lang="en-US" altLang="zh-CN" sz="1800">
                <a:solidFill>
                  <a:schemeClr val="bg1"/>
                </a:solidFill>
                <a:latin typeface="Arial" panose="020B0604020202020204" pitchFamily="34" charset="0"/>
                <a:ea typeface="微软雅黑" panose="020B0503020204020204" charset="-122"/>
              </a:rPr>
              <a:t> 38.5%</a:t>
            </a:r>
            <a:r>
              <a:rPr lang="zh-CN" altLang="en-US" sz="1800">
                <a:solidFill>
                  <a:schemeClr val="bg1"/>
                </a:solidFill>
                <a:latin typeface="Arial" panose="020B0604020202020204" pitchFamily="34" charset="0"/>
                <a:ea typeface="微软雅黑" panose="020B0503020204020204" charset="-122"/>
              </a:rPr>
              <a:t>，各阶段均呈上升趋势</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各阶段</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人民</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相关词占比都超</a:t>
            </a:r>
            <a:r>
              <a:rPr lang="en-US" altLang="zh-CN" sz="1800">
                <a:solidFill>
                  <a:schemeClr val="bg1"/>
                </a:solidFill>
                <a:latin typeface="Arial" panose="020B0604020202020204" pitchFamily="34" charset="0"/>
                <a:ea typeface="微软雅黑" panose="020B0503020204020204" charset="-122"/>
              </a:rPr>
              <a:t> 20%</a:t>
            </a:r>
            <a:r>
              <a:rPr lang="zh-CN" altLang="en-US" sz="1800">
                <a:solidFill>
                  <a:schemeClr val="bg1"/>
                </a:solidFill>
                <a:latin typeface="Arial" panose="020B0604020202020204" pitchFamily="34" charset="0"/>
                <a:ea typeface="微软雅黑" panose="020B0503020204020204" charset="-122"/>
              </a:rPr>
              <a:t>，从早期</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解决就业、减负担</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，到现在</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追获得感、安全感</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，始终围着老百姓需求转。</a:t>
            </a:r>
            <a:endParaRPr lang="zh-CN" altLang="en-US" sz="1800">
              <a:solidFill>
                <a:schemeClr val="bg1"/>
              </a:solidFill>
              <a:latin typeface="Arial" panose="020B0604020202020204" pitchFamily="34" charset="0"/>
              <a:ea typeface="微软雅黑" panose="020B0503020204020204"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1270" y="635"/>
            <a:ext cx="1219390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E6%96%BD%E6%94%BF%E7%90%86%E5%BF%B5%E4%B8%8D%E5%8F%98%E8%AF%8D%E9%A2%91%E5%9B%BE.png~tplv-a9rns2rl98-image-face-cut_4768_5311"/>
          <p:cNvPicPr/>
          <p:nvPr/>
        </p:nvPicPr>
        <p:blipFill>
          <a:blip r:embed="rId1"/>
          <a:srcRect t="33898" b="32620"/>
          <a:stretch>
            <a:fillRect/>
          </a:stretch>
        </p:blipFill>
        <p:spPr>
          <a:xfrm>
            <a:off x="0" y="0"/>
            <a:ext cx="12192000" cy="4320000"/>
          </a:xfrm>
          <a:prstGeom prst="rect">
            <a:avLst/>
          </a:prstGeom>
        </p:spPr>
      </p:pic>
      <p:sp>
        <p:nvSpPr>
          <p:cNvPr id="4" name="文本框 3"/>
          <p:cNvSpPr txBox="1"/>
          <p:nvPr/>
        </p:nvSpPr>
        <p:spPr>
          <a:xfrm>
            <a:off x="0" y="4319905"/>
            <a:ext cx="12193270" cy="2539365"/>
          </a:xfrm>
          <a:prstGeom prst="rect">
            <a:avLst/>
          </a:prstGeom>
        </p:spPr>
        <p:txBody>
          <a:bodyPr>
            <a:noAutofit/>
          </a:bodyPr>
          <a:p>
            <a:pPr algn="l"/>
            <a:r>
              <a:rPr lang="zh-CN" altLang="en-US">
                <a:solidFill>
                  <a:schemeClr val="bg1"/>
                </a:solidFill>
                <a:latin typeface="Arial" panose="020B0604020202020204" pitchFamily="34" charset="0"/>
                <a:ea typeface="微软雅黑" panose="020B0503020204020204" charset="-122"/>
                <a:sym typeface="+mn-ea"/>
              </a:rPr>
              <a:t>第二条，</a:t>
            </a:r>
            <a:r>
              <a:rPr lang="en-US" altLang="zh-CN">
                <a:solidFill>
                  <a:schemeClr val="bg1"/>
                </a:solidFill>
                <a:latin typeface="Arial" panose="020B0604020202020204" pitchFamily="34" charset="0"/>
                <a:ea typeface="微软雅黑" panose="020B0503020204020204" charset="-122"/>
                <a:sym typeface="+mn-ea"/>
              </a:rPr>
              <a:t>“</a:t>
            </a:r>
            <a:r>
              <a:rPr lang="zh-CN" altLang="en-US">
                <a:solidFill>
                  <a:schemeClr val="bg1"/>
                </a:solidFill>
                <a:latin typeface="Arial" panose="020B0604020202020204" pitchFamily="34" charset="0"/>
                <a:ea typeface="微软雅黑" panose="020B0503020204020204" charset="-122"/>
                <a:sym typeface="+mn-ea"/>
              </a:rPr>
              <a:t>改革驱动发展</a:t>
            </a:r>
            <a:r>
              <a:rPr lang="en-US" altLang="zh-CN">
                <a:solidFill>
                  <a:schemeClr val="bg1"/>
                </a:solidFill>
                <a:latin typeface="Arial" panose="020B0604020202020204" pitchFamily="34" charset="0"/>
                <a:ea typeface="微软雅黑" panose="020B0503020204020204" charset="-122"/>
                <a:sym typeface="+mn-ea"/>
              </a:rPr>
              <a:t>” </a:t>
            </a:r>
            <a:r>
              <a:rPr lang="zh-CN" altLang="en-US">
                <a:solidFill>
                  <a:schemeClr val="bg1"/>
                </a:solidFill>
                <a:latin typeface="Arial" panose="020B0604020202020204" pitchFamily="34" charset="0"/>
                <a:ea typeface="微软雅黑" panose="020B0503020204020204" charset="-122"/>
                <a:sym typeface="+mn-ea"/>
              </a:rPr>
              <a:t>从没变。</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蓝色折线展示</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改革</a:t>
            </a:r>
            <a:r>
              <a:rPr lang="en-US" altLang="zh-CN" sz="1800">
                <a:solidFill>
                  <a:schemeClr val="bg1"/>
                </a:solidFill>
                <a:latin typeface="Arial" panose="020B0604020202020204" pitchFamily="34" charset="0"/>
                <a:ea typeface="微软雅黑" panose="020B0503020204020204" charset="-122"/>
              </a:rPr>
              <a:t> + </a:t>
            </a:r>
            <a:r>
              <a:rPr lang="zh-CN" altLang="en-US" sz="1800">
                <a:solidFill>
                  <a:schemeClr val="bg1"/>
                </a:solidFill>
                <a:latin typeface="Arial" panose="020B0604020202020204" pitchFamily="34" charset="0"/>
                <a:ea typeface="微软雅黑" panose="020B0503020204020204" charset="-122"/>
              </a:rPr>
              <a:t>发展</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关联度变化：</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改革</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与</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发展</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关联度始终超</a:t>
            </a:r>
            <a:r>
              <a:rPr lang="en-US" altLang="zh-CN" sz="1800">
                <a:solidFill>
                  <a:schemeClr val="bg1"/>
                </a:solidFill>
                <a:latin typeface="Arial" panose="020B0604020202020204" pitchFamily="34" charset="0"/>
                <a:ea typeface="微软雅黑" panose="020B0503020204020204" charset="-122"/>
              </a:rPr>
              <a:t> 0.8</a:t>
            </a:r>
            <a:r>
              <a:rPr lang="zh-CN" altLang="en-US" sz="1800">
                <a:solidFill>
                  <a:schemeClr val="bg1"/>
                </a:solidFill>
                <a:latin typeface="Arial" panose="020B0604020202020204" pitchFamily="34" charset="0"/>
                <a:ea typeface="微软雅黑" panose="020B0503020204020204" charset="-122"/>
              </a:rPr>
              <a:t>（满分</a:t>
            </a:r>
            <a:r>
              <a:rPr lang="en-US" altLang="zh-CN" sz="1800">
                <a:solidFill>
                  <a:schemeClr val="bg1"/>
                </a:solidFill>
                <a:latin typeface="Arial" panose="020B0604020202020204" pitchFamily="34" charset="0"/>
                <a:ea typeface="微软雅黑" panose="020B0503020204020204" charset="-122"/>
              </a:rPr>
              <a:t> 1</a:t>
            </a:r>
            <a:r>
              <a:rPr lang="zh-CN" altLang="en-US" sz="1800">
                <a:solidFill>
                  <a:schemeClr val="bg1"/>
                </a:solidFill>
                <a:latin typeface="Arial" panose="020B0604020202020204" pitchFamily="34" charset="0"/>
                <a:ea typeface="微软雅黑" panose="020B0503020204020204" charset="-122"/>
              </a:rPr>
              <a:t>），早期</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改革促增长</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、中期</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改革促转型</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、现在</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改革促安全</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，改革一直是发展的</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发动机</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a:t>
            </a:r>
            <a:endParaRPr lang="zh-CN" altLang="en-US" sz="1800">
              <a:solidFill>
                <a:schemeClr val="bg1"/>
              </a:solidFill>
              <a:latin typeface="Arial" panose="020B0604020202020204" pitchFamily="34" charset="0"/>
              <a:ea typeface="微软雅黑" panose="020B0503020204020204"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270" y="635"/>
            <a:ext cx="1219390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E6%96%BD%E6%94%BF%E7%90%86%E5%BF%B5%E4%B8%8D%E5%8F%98%E8%AF%8D%E9%A2%91%E5%9B%BE.png~tplv-a9rns2rl98-image-face-cut_4768_5311"/>
          <p:cNvPicPr/>
          <p:nvPr/>
        </p:nvPicPr>
        <p:blipFill>
          <a:blip r:embed="rId1"/>
          <a:srcRect t="66833"/>
          <a:stretch>
            <a:fillRect/>
          </a:stretch>
        </p:blipFill>
        <p:spPr>
          <a:xfrm>
            <a:off x="635" y="0"/>
            <a:ext cx="12192000" cy="4320000"/>
          </a:xfrm>
          <a:prstGeom prst="rect">
            <a:avLst/>
          </a:prstGeom>
        </p:spPr>
      </p:pic>
      <p:sp>
        <p:nvSpPr>
          <p:cNvPr id="5" name="文本框 4"/>
          <p:cNvSpPr txBox="1"/>
          <p:nvPr/>
        </p:nvSpPr>
        <p:spPr>
          <a:xfrm>
            <a:off x="-1270" y="4319905"/>
            <a:ext cx="12193270" cy="2539365"/>
          </a:xfrm>
          <a:prstGeom prst="rect">
            <a:avLst/>
          </a:prstGeom>
        </p:spPr>
        <p:txBody>
          <a:bodyPr>
            <a:noAutofit/>
          </a:bodyPr>
          <a:p>
            <a:pPr algn="l"/>
            <a:r>
              <a:rPr lang="zh-CN" altLang="en-US">
                <a:solidFill>
                  <a:schemeClr val="bg1"/>
                </a:solidFill>
                <a:latin typeface="Arial" panose="020B0604020202020204" pitchFamily="34" charset="0"/>
                <a:ea typeface="微软雅黑" panose="020B0503020204020204" charset="-122"/>
                <a:sym typeface="+mn-ea"/>
              </a:rPr>
              <a:t>第三条，</a:t>
            </a:r>
            <a:r>
              <a:rPr lang="en-US" altLang="zh-CN">
                <a:solidFill>
                  <a:schemeClr val="bg1"/>
                </a:solidFill>
                <a:latin typeface="Arial" panose="020B0604020202020204" pitchFamily="34" charset="0"/>
                <a:ea typeface="微软雅黑" panose="020B0503020204020204" charset="-122"/>
                <a:sym typeface="+mn-ea"/>
              </a:rPr>
              <a:t>“</a:t>
            </a:r>
            <a:r>
              <a:rPr lang="zh-CN" altLang="en-US">
                <a:solidFill>
                  <a:schemeClr val="bg1"/>
                </a:solidFill>
                <a:latin typeface="Arial" panose="020B0604020202020204" pitchFamily="34" charset="0"/>
                <a:ea typeface="微软雅黑" panose="020B0503020204020204" charset="-122"/>
                <a:sym typeface="+mn-ea"/>
              </a:rPr>
              <a:t>治理越来越精细</a:t>
            </a:r>
            <a:r>
              <a:rPr lang="en-US" altLang="zh-CN">
                <a:solidFill>
                  <a:schemeClr val="bg1"/>
                </a:solidFill>
                <a:latin typeface="Arial" panose="020B0604020202020204" pitchFamily="34" charset="0"/>
                <a:ea typeface="微软雅黑" panose="020B0503020204020204" charset="-122"/>
                <a:sym typeface="+mn-ea"/>
              </a:rPr>
              <a:t>” </a:t>
            </a:r>
            <a:r>
              <a:rPr lang="zh-CN" altLang="en-US">
                <a:solidFill>
                  <a:schemeClr val="bg1"/>
                </a:solidFill>
                <a:latin typeface="Arial" panose="020B0604020202020204" pitchFamily="34" charset="0"/>
                <a:ea typeface="微软雅黑" panose="020B0503020204020204" charset="-122"/>
                <a:sym typeface="+mn-ea"/>
              </a:rPr>
              <a:t>从没变。</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绿色折线体现治理水平升级：</a:t>
            </a:r>
            <a:endParaRPr lang="zh-CN" altLang="en-US" sz="1800">
              <a:solidFill>
                <a:schemeClr val="bg1"/>
              </a:solidFill>
              <a:latin typeface="Arial" panose="020B0604020202020204" pitchFamily="34" charset="0"/>
              <a:ea typeface="微软雅黑" panose="020B0503020204020204" charset="-122"/>
            </a:endParaRPr>
          </a:p>
          <a:p>
            <a:pPr algn="l"/>
            <a:endParaRPr lang="zh-CN" altLang="en-US" sz="1800">
              <a:solidFill>
                <a:schemeClr val="bg1"/>
              </a:solidFill>
              <a:latin typeface="Arial" panose="020B0604020202020204" pitchFamily="34" charset="0"/>
              <a:ea typeface="微软雅黑" panose="020B0503020204020204" charset="-122"/>
            </a:endParaRPr>
          </a:p>
          <a:p>
            <a:pPr algn="l"/>
            <a:r>
              <a:rPr lang="zh-CN" altLang="en-US" sz="1800">
                <a:solidFill>
                  <a:schemeClr val="bg1"/>
                </a:solidFill>
                <a:latin typeface="Arial" panose="020B0604020202020204" pitchFamily="34" charset="0"/>
                <a:ea typeface="微软雅黑" panose="020B0503020204020204" charset="-122"/>
              </a:rPr>
              <a:t>从</a:t>
            </a:r>
            <a:r>
              <a:rPr lang="en-US" altLang="zh-CN" sz="1800">
                <a:solidFill>
                  <a:schemeClr val="bg1"/>
                </a:solidFill>
                <a:latin typeface="Arial" panose="020B0604020202020204" pitchFamily="34" charset="0"/>
                <a:ea typeface="微软雅黑" panose="020B0503020204020204" charset="-122"/>
              </a:rPr>
              <a:t> 1996 </a:t>
            </a:r>
            <a:r>
              <a:rPr lang="zh-CN" altLang="en-US" sz="1800">
                <a:solidFill>
                  <a:schemeClr val="bg1"/>
                </a:solidFill>
                <a:latin typeface="Arial" panose="020B0604020202020204" pitchFamily="34" charset="0"/>
                <a:ea typeface="微软雅黑" panose="020B0503020204020204" charset="-122"/>
              </a:rPr>
              <a:t>年</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体制改革</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，到</a:t>
            </a:r>
            <a:r>
              <a:rPr lang="en-US" altLang="zh-CN" sz="1800">
                <a:solidFill>
                  <a:schemeClr val="bg1"/>
                </a:solidFill>
                <a:latin typeface="Arial" panose="020B0604020202020204" pitchFamily="34" charset="0"/>
                <a:ea typeface="微软雅黑" panose="020B0503020204020204" charset="-122"/>
              </a:rPr>
              <a:t> 2010 </a:t>
            </a:r>
            <a:r>
              <a:rPr lang="zh-CN" altLang="en-US" sz="1800">
                <a:solidFill>
                  <a:schemeClr val="bg1"/>
                </a:solidFill>
                <a:latin typeface="Arial" panose="020B0604020202020204" pitchFamily="34" charset="0"/>
                <a:ea typeface="微软雅黑" panose="020B0503020204020204" charset="-122"/>
              </a:rPr>
              <a:t>年</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治理体系</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，再到现在</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治理效能</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，相关词汇年均增长</a:t>
            </a:r>
            <a:r>
              <a:rPr lang="en-US" altLang="zh-CN" sz="1800">
                <a:solidFill>
                  <a:schemeClr val="bg1"/>
                </a:solidFill>
                <a:latin typeface="Arial" panose="020B0604020202020204" pitchFamily="34" charset="0"/>
                <a:ea typeface="微软雅黑" panose="020B0503020204020204" charset="-122"/>
              </a:rPr>
              <a:t> 11.2%</a:t>
            </a:r>
            <a:r>
              <a:rPr lang="zh-CN" altLang="en-US" sz="1800">
                <a:solidFill>
                  <a:schemeClr val="bg1"/>
                </a:solidFill>
                <a:latin typeface="Arial" panose="020B0604020202020204" pitchFamily="34" charset="0"/>
                <a:ea typeface="微软雅黑" panose="020B0503020204020204" charset="-122"/>
              </a:rPr>
              <a:t>，治理水平一直在</a:t>
            </a:r>
            <a:r>
              <a:rPr lang="en-US" altLang="zh-CN" sz="1800">
                <a:solidFill>
                  <a:schemeClr val="bg1"/>
                </a:solidFill>
                <a:latin typeface="Arial" panose="020B0604020202020204" pitchFamily="34" charset="0"/>
                <a:ea typeface="微软雅黑" panose="020B0503020204020204" charset="-122"/>
              </a:rPr>
              <a:t> “</a:t>
            </a:r>
            <a:r>
              <a:rPr lang="zh-CN" altLang="en-US" sz="1800">
                <a:solidFill>
                  <a:schemeClr val="bg1"/>
                </a:solidFill>
                <a:latin typeface="Arial" panose="020B0604020202020204" pitchFamily="34" charset="0"/>
                <a:ea typeface="微软雅黑" panose="020B0503020204020204" charset="-122"/>
              </a:rPr>
              <a:t>升级</a:t>
            </a:r>
            <a:r>
              <a:rPr lang="en-US" altLang="zh-CN" sz="1800">
                <a:solidFill>
                  <a:schemeClr val="bg1"/>
                </a:solidFill>
                <a:latin typeface="Arial" panose="020B0604020202020204" pitchFamily="34" charset="0"/>
                <a:ea typeface="微软雅黑" panose="020B0503020204020204" charset="-122"/>
              </a:rPr>
              <a:t>”</a:t>
            </a:r>
            <a:r>
              <a:rPr lang="zh-CN" altLang="en-US" sz="1800">
                <a:solidFill>
                  <a:schemeClr val="bg1"/>
                </a:solidFill>
                <a:latin typeface="Arial" panose="020B0604020202020204" pitchFamily="34" charset="0"/>
                <a:ea typeface="微软雅黑" panose="020B0503020204020204" charset="-122"/>
              </a:rPr>
              <a:t>。</a:t>
            </a:r>
            <a:endParaRPr lang="zh-CN" altLang="en-US" sz="1800">
              <a:solidFill>
                <a:schemeClr val="bg1"/>
              </a:solidFill>
              <a:latin typeface="Arial" panose="020B0604020202020204" pitchFamily="34" charset="0"/>
              <a:ea typeface="微软雅黑" panose="020B0503020204020204" charset="-122"/>
            </a:endParaRPr>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p>
        </p:txBody>
      </p:sp>
      <p:sp>
        <p:nvSpPr>
          <p:cNvPr id="3" name="标题"/>
          <p:cNvSpPr>
            <a:spLocks noGrp="1"/>
          </p:cNvSpPr>
          <p:nvPr>
            <p:ph type="title"/>
            <p:custDataLst>
              <p:tags r:id="rId1"/>
            </p:custDataLst>
          </p:nvPr>
        </p:nvSpPr>
        <p:spPr>
          <a:xfrm>
            <a:off x="6110605" y="2818765"/>
            <a:ext cx="4418330" cy="1221740"/>
          </a:xfrm>
        </p:spPr>
        <p:txBody>
          <a:bodyPr wrap="square" lIns="0" tIns="0" rIns="0" bIns="0">
            <a:normAutofit fontScale="90000"/>
          </a:bodyPr>
          <a:lstStyle/>
          <a:p>
            <a:pPr algn="l"/>
            <a:r>
              <a:rPr lang="zh-CN" altLang="en-US" sz="8000" dirty="0"/>
              <a:t>谢谢观看</a:t>
            </a:r>
            <a:endParaRPr lang="en-US" altLang="zh-CN" sz="8000" dirty="0"/>
          </a:p>
        </p:txBody>
      </p:sp>
      <p:pic>
        <p:nvPicPr>
          <p:cNvPr id="5" name="图片 4"/>
          <p:cNvPicPr/>
          <p:nvPr/>
        </p:nvPicPr>
        <p:blipFill>
          <a:blip r:embed="rId2">
            <a:clrChange>
              <a:clrFrom>
                <a:srgbClr val="DD8A94">
                  <a:alpha val="100000"/>
                </a:srgbClr>
              </a:clrFrom>
              <a:clrTo>
                <a:srgbClr val="DD8A94">
                  <a:alpha val="100000"/>
                  <a:alpha val="0"/>
                </a:srgbClr>
              </a:clrTo>
            </a:clrChange>
          </a:blip>
          <a:stretch>
            <a:fillRect/>
          </a:stretch>
        </p:blipFill>
        <p:spPr>
          <a:xfrm>
            <a:off x="186055" y="938530"/>
            <a:ext cx="4516120" cy="498221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736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标注 3"/>
          <p:cNvSpPr/>
          <p:nvPr/>
        </p:nvSpPr>
        <p:spPr>
          <a:xfrm>
            <a:off x="534035" y="338455"/>
            <a:ext cx="3030220" cy="975360"/>
          </a:xfrm>
          <a:prstGeom prst="wedgeRoundRectCallout">
            <a:avLst>
              <a:gd name="adj1" fmla="val -47003"/>
              <a:gd name="adj2" fmla="val 86393"/>
              <a:gd name="adj3" fmla="val 16667"/>
            </a:avLst>
          </a:prstGeom>
          <a:solidFill>
            <a:schemeClr val="bg1"/>
          </a:solidFill>
          <a:ln w="6350">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4000" b="1">
                <a:solidFill>
                  <a:schemeClr val="tx1"/>
                </a:solidFill>
              </a:rPr>
              <a:t>研究背景</a:t>
            </a:r>
            <a:endParaRPr lang="zh-CN" altLang="en-US" sz="4000" b="1">
              <a:solidFill>
                <a:schemeClr val="tx1"/>
              </a:solidFill>
            </a:endParaRPr>
          </a:p>
        </p:txBody>
      </p:sp>
      <p:sp>
        <p:nvSpPr>
          <p:cNvPr id="15" name="圆角矩形 3"/>
          <p:cNvSpPr/>
          <p:nvPr>
            <p:custDataLst>
              <p:tags r:id="rId1"/>
            </p:custDataLst>
          </p:nvPr>
        </p:nvSpPr>
        <p:spPr>
          <a:xfrm>
            <a:off x="640715" y="1626870"/>
            <a:ext cx="3354070" cy="4266565"/>
          </a:xfrm>
          <a:prstGeom prst="roundRect">
            <a:avLst>
              <a:gd name="adj" fmla="val 6621"/>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88290" tIns="252095" rIns="288290" bIns="698500" numCol="1" spcCol="0" rtlCol="0" fromWordArt="0" anchor="t" anchorCtr="0" forceAA="0" compatLnSpc="1">
            <a:noAutofit/>
          </a:bodyPr>
          <a:lstStyle/>
          <a:p>
            <a:pPr lvl="0" algn="l">
              <a:lnSpc>
                <a:spcPct val="140000"/>
              </a:lnSpc>
              <a:buClrTx/>
              <a:buSzTx/>
              <a:buFontTx/>
            </a:pPr>
            <a:r>
              <a:rPr lang="zh-CN" altLang="en-US" dirty="0">
                <a:solidFill>
                  <a:schemeClr val="tx1">
                    <a:lumMod val="85000"/>
                    <a:lumOff val="15000"/>
                  </a:schemeClr>
                </a:solidFill>
                <a:latin typeface="+mn-ea"/>
                <a:cs typeface="+mn-ea"/>
                <a:sym typeface="+mn-ea"/>
              </a:rPr>
              <a:t>《政府工作报告》作为中国最高层级官方文件，是国家施政理念、发展方略与政策重点的集中载体，系统性记录了</a:t>
            </a:r>
            <a:r>
              <a:rPr lang="en-US" altLang="zh-CN" dirty="0">
                <a:solidFill>
                  <a:schemeClr val="tx1">
                    <a:lumMod val="85000"/>
                    <a:lumOff val="15000"/>
                  </a:schemeClr>
                </a:solidFill>
                <a:latin typeface="+mn-ea"/>
                <a:cs typeface="+mn-ea"/>
                <a:sym typeface="+mn-ea"/>
              </a:rPr>
              <a:t> 1996-2025 </a:t>
            </a:r>
            <a:r>
              <a:rPr lang="zh-CN" altLang="en-US" dirty="0">
                <a:solidFill>
                  <a:schemeClr val="tx1">
                    <a:lumMod val="85000"/>
                    <a:lumOff val="15000"/>
                  </a:schemeClr>
                </a:solidFill>
                <a:latin typeface="+mn-ea"/>
                <a:cs typeface="+mn-ea"/>
                <a:sym typeface="+mn-ea"/>
              </a:rPr>
              <a:t>年中国从体制转型到中国式现代化的治理历程，具有不可替代的历史与政策研究价值。</a:t>
            </a:r>
            <a:endParaRPr lang="zh-CN" altLang="en-US" dirty="0">
              <a:solidFill>
                <a:schemeClr val="tx1">
                  <a:lumMod val="85000"/>
                  <a:lumOff val="15000"/>
                </a:schemeClr>
              </a:solidFill>
              <a:latin typeface="+mn-ea"/>
              <a:cs typeface="+mn-ea"/>
              <a:sym typeface="+mn-ea"/>
            </a:endParaRPr>
          </a:p>
        </p:txBody>
      </p:sp>
      <p:sp>
        <p:nvSpPr>
          <p:cNvPr id="11" name="圆角矩形 16"/>
          <p:cNvSpPr/>
          <p:nvPr>
            <p:custDataLst>
              <p:tags r:id="rId2"/>
            </p:custDataLst>
          </p:nvPr>
        </p:nvSpPr>
        <p:spPr>
          <a:xfrm>
            <a:off x="781050" y="5330190"/>
            <a:ext cx="490855" cy="493395"/>
          </a:xfrm>
          <a:prstGeom prst="roundRect">
            <a:avLst>
              <a:gd name="adj" fmla="val 2376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a:bodyPr>
          <a:lstStyle/>
          <a:p>
            <a:pPr lvl="0" algn="ctr">
              <a:buClrTx/>
              <a:buSzTx/>
              <a:buFontTx/>
            </a:pPr>
            <a:r>
              <a:rPr lang="en-US" altLang="zh-CN" sz="1400" b="1">
                <a:solidFill>
                  <a:srgbClr val="FFFFFF"/>
                </a:solidFill>
                <a:latin typeface="+mn-ea"/>
                <a:cs typeface="+mn-ea"/>
                <a:sym typeface="+mn-ea"/>
              </a:rPr>
              <a:t>01</a:t>
            </a:r>
            <a:endParaRPr lang="en-US" altLang="zh-CN" sz="1400" b="1">
              <a:solidFill>
                <a:srgbClr val="FFFFFF"/>
              </a:solidFill>
              <a:latin typeface="+mn-ea"/>
              <a:cs typeface="+mn-ea"/>
              <a:sym typeface="+mn-ea"/>
            </a:endParaRPr>
          </a:p>
        </p:txBody>
      </p:sp>
      <p:sp>
        <p:nvSpPr>
          <p:cNvPr id="6" name="圆角矩形 3"/>
          <p:cNvSpPr/>
          <p:nvPr>
            <p:custDataLst>
              <p:tags r:id="rId3"/>
            </p:custDataLst>
          </p:nvPr>
        </p:nvSpPr>
        <p:spPr>
          <a:xfrm>
            <a:off x="781050" y="1742440"/>
            <a:ext cx="3326765" cy="4246245"/>
          </a:xfrm>
          <a:custGeom>
            <a:avLst/>
            <a:gdLst>
              <a:gd name="adj" fmla="val 66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239" h="6687">
                <a:moveTo>
                  <a:pt x="5035" y="0"/>
                </a:moveTo>
                <a:lnTo>
                  <a:pt x="5041" y="3"/>
                </a:lnTo>
                <a:cubicBezTo>
                  <a:pt x="5158" y="59"/>
                  <a:pt x="5239" y="179"/>
                  <a:pt x="5239" y="318"/>
                </a:cubicBezTo>
                <a:lnTo>
                  <a:pt x="5239" y="6337"/>
                </a:lnTo>
                <a:cubicBezTo>
                  <a:pt x="5239" y="6531"/>
                  <a:pt x="5083" y="6687"/>
                  <a:pt x="4889" y="6687"/>
                </a:cubicBezTo>
                <a:lnTo>
                  <a:pt x="307" y="6687"/>
                </a:lnTo>
                <a:cubicBezTo>
                  <a:pt x="180" y="6687"/>
                  <a:pt x="69" y="6620"/>
                  <a:pt x="8" y="6519"/>
                </a:cubicBezTo>
                <a:lnTo>
                  <a:pt x="0" y="6505"/>
                </a:lnTo>
                <a:lnTo>
                  <a:pt x="10" y="6510"/>
                </a:lnTo>
                <a:cubicBezTo>
                  <a:pt x="52" y="6527"/>
                  <a:pt x="98" y="6537"/>
                  <a:pt x="146" y="6537"/>
                </a:cubicBezTo>
                <a:lnTo>
                  <a:pt x="4728" y="6537"/>
                </a:lnTo>
                <a:cubicBezTo>
                  <a:pt x="4922" y="6537"/>
                  <a:pt x="5078" y="6381"/>
                  <a:pt x="5078" y="6187"/>
                </a:cubicBezTo>
                <a:lnTo>
                  <a:pt x="5078" y="168"/>
                </a:lnTo>
                <a:cubicBezTo>
                  <a:pt x="5078" y="107"/>
                  <a:pt x="5063" y="51"/>
                  <a:pt x="5036" y="1"/>
                </a:cubicBezTo>
                <a:lnTo>
                  <a:pt x="5035"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23850" tIns="215900" rIns="179705" bIns="698500" numCol="1" spcCol="0" rtlCol="0" fromWordArt="0" anchor="t" anchorCtr="0" forceAA="0" compatLnSpc="1">
            <a:noAutofit/>
          </a:bodyPr>
          <a:lstStyle/>
          <a:p>
            <a:pPr lvl="0" algn="l">
              <a:lnSpc>
                <a:spcPct val="140000"/>
              </a:lnSpc>
              <a:buClrTx/>
              <a:buSzTx/>
              <a:buFontTx/>
            </a:pPr>
            <a:endParaRPr lang="zh-CN" altLang="zh-CN" sz="1400" dirty="0">
              <a:solidFill>
                <a:srgbClr val="262626"/>
              </a:solidFill>
              <a:latin typeface="+mn-ea"/>
              <a:cs typeface="+mn-ea"/>
              <a:sym typeface="+mn-ea"/>
            </a:endParaRPr>
          </a:p>
        </p:txBody>
      </p:sp>
      <p:sp>
        <p:nvSpPr>
          <p:cNvPr id="48" name="圆角矩形 3"/>
          <p:cNvSpPr/>
          <p:nvPr>
            <p:custDataLst>
              <p:tags r:id="rId4"/>
            </p:custDataLst>
          </p:nvPr>
        </p:nvSpPr>
        <p:spPr>
          <a:xfrm>
            <a:off x="4478020" y="1742440"/>
            <a:ext cx="3326765" cy="4246245"/>
          </a:xfrm>
          <a:custGeom>
            <a:avLst/>
            <a:gdLst>
              <a:gd name="adj" fmla="val 66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239" h="6687">
                <a:moveTo>
                  <a:pt x="5035" y="0"/>
                </a:moveTo>
                <a:lnTo>
                  <a:pt x="5041" y="3"/>
                </a:lnTo>
                <a:cubicBezTo>
                  <a:pt x="5158" y="59"/>
                  <a:pt x="5239" y="179"/>
                  <a:pt x="5239" y="318"/>
                </a:cubicBezTo>
                <a:lnTo>
                  <a:pt x="5239" y="6337"/>
                </a:lnTo>
                <a:cubicBezTo>
                  <a:pt x="5239" y="6531"/>
                  <a:pt x="5083" y="6687"/>
                  <a:pt x="4889" y="6687"/>
                </a:cubicBezTo>
                <a:lnTo>
                  <a:pt x="307" y="6687"/>
                </a:lnTo>
                <a:cubicBezTo>
                  <a:pt x="180" y="6687"/>
                  <a:pt x="69" y="6620"/>
                  <a:pt x="8" y="6519"/>
                </a:cubicBezTo>
                <a:lnTo>
                  <a:pt x="0" y="6505"/>
                </a:lnTo>
                <a:lnTo>
                  <a:pt x="10" y="6510"/>
                </a:lnTo>
                <a:cubicBezTo>
                  <a:pt x="52" y="6527"/>
                  <a:pt x="98" y="6537"/>
                  <a:pt x="146" y="6537"/>
                </a:cubicBezTo>
                <a:lnTo>
                  <a:pt x="4728" y="6537"/>
                </a:lnTo>
                <a:cubicBezTo>
                  <a:pt x="4922" y="6537"/>
                  <a:pt x="5078" y="6381"/>
                  <a:pt x="5078" y="6187"/>
                </a:cubicBezTo>
                <a:lnTo>
                  <a:pt x="5078" y="168"/>
                </a:lnTo>
                <a:cubicBezTo>
                  <a:pt x="5078" y="107"/>
                  <a:pt x="5063" y="51"/>
                  <a:pt x="5036" y="1"/>
                </a:cubicBezTo>
                <a:lnTo>
                  <a:pt x="5035"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23850" tIns="215900" rIns="179705" bIns="698500" numCol="1" spcCol="0" rtlCol="0" fromWordArt="0" anchor="t" anchorCtr="0" forceAA="0" compatLnSpc="1">
            <a:noAutofit/>
          </a:bodyPr>
          <a:lstStyle/>
          <a:p>
            <a:pPr lvl="0" algn="l">
              <a:lnSpc>
                <a:spcPct val="140000"/>
              </a:lnSpc>
              <a:buClrTx/>
              <a:buSzTx/>
              <a:buFontTx/>
            </a:pPr>
            <a:endParaRPr lang="zh-CN" altLang="zh-CN" sz="1400" dirty="0">
              <a:solidFill>
                <a:srgbClr val="262626"/>
              </a:solidFill>
              <a:latin typeface="+mn-ea"/>
              <a:cs typeface="+mn-ea"/>
              <a:sym typeface="+mn-ea"/>
            </a:endParaRPr>
          </a:p>
        </p:txBody>
      </p:sp>
      <p:sp>
        <p:nvSpPr>
          <p:cNvPr id="49" name="圆角矩形 3"/>
          <p:cNvSpPr/>
          <p:nvPr>
            <p:custDataLst>
              <p:tags r:id="rId5"/>
            </p:custDataLst>
          </p:nvPr>
        </p:nvSpPr>
        <p:spPr>
          <a:xfrm>
            <a:off x="4348480" y="1626870"/>
            <a:ext cx="3354070" cy="4266565"/>
          </a:xfrm>
          <a:prstGeom prst="roundRect">
            <a:avLst>
              <a:gd name="adj" fmla="val 6621"/>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88290" tIns="252095" rIns="288290" bIns="698500" numCol="1" spcCol="0" rtlCol="0" fromWordArt="0" anchor="t" anchorCtr="0" forceAA="0" compatLnSpc="1">
            <a:noAutofit/>
          </a:bodyPr>
          <a:lstStyle/>
          <a:p>
            <a:pPr lvl="0" algn="l">
              <a:lnSpc>
                <a:spcPct val="140000"/>
              </a:lnSpc>
              <a:buClrTx/>
              <a:buSzTx/>
              <a:buFontTx/>
            </a:pPr>
            <a:r>
              <a:rPr lang="zh-CN" altLang="en-US" dirty="0">
                <a:solidFill>
                  <a:schemeClr val="tx1">
                    <a:lumMod val="85000"/>
                    <a:lumOff val="15000"/>
                  </a:schemeClr>
                </a:solidFill>
                <a:sym typeface="+mn-ea"/>
              </a:rPr>
              <a:t>不同历史阶段（改革开放深化期、市场经济确立期、科学发展观时期、新时代等）的国家治理需求迭代，推动施政重心从</a:t>
            </a:r>
            <a:r>
              <a:rPr lang="en-US" altLang="zh-CN" dirty="0">
                <a:solidFill>
                  <a:schemeClr val="tx1">
                    <a:lumMod val="85000"/>
                    <a:lumOff val="15000"/>
                  </a:schemeClr>
                </a:solidFill>
                <a:sym typeface="+mn-ea"/>
              </a:rPr>
              <a:t> “</a:t>
            </a:r>
            <a:r>
              <a:rPr lang="zh-CN" altLang="en-US" dirty="0">
                <a:solidFill>
                  <a:schemeClr val="tx1">
                    <a:lumMod val="85000"/>
                    <a:lumOff val="15000"/>
                  </a:schemeClr>
                </a:solidFill>
                <a:sym typeface="+mn-ea"/>
              </a:rPr>
              <a:t>经济增长优先</a:t>
            </a:r>
            <a:r>
              <a:rPr lang="en-US" altLang="zh-CN" dirty="0">
                <a:solidFill>
                  <a:schemeClr val="tx1">
                    <a:lumMod val="85000"/>
                    <a:lumOff val="15000"/>
                  </a:schemeClr>
                </a:solidFill>
                <a:sym typeface="+mn-ea"/>
              </a:rPr>
              <a:t>” </a:t>
            </a:r>
            <a:r>
              <a:rPr lang="zh-CN" altLang="en-US" dirty="0">
                <a:solidFill>
                  <a:schemeClr val="tx1">
                    <a:lumMod val="85000"/>
                    <a:lumOff val="15000"/>
                  </a:schemeClr>
                </a:solidFill>
                <a:sym typeface="+mn-ea"/>
              </a:rPr>
              <a:t>向</a:t>
            </a:r>
            <a:r>
              <a:rPr lang="en-US" altLang="zh-CN" dirty="0">
                <a:solidFill>
                  <a:schemeClr val="tx1">
                    <a:lumMod val="85000"/>
                    <a:lumOff val="15000"/>
                  </a:schemeClr>
                </a:solidFill>
                <a:sym typeface="+mn-ea"/>
              </a:rPr>
              <a:t> “</a:t>
            </a:r>
            <a:r>
              <a:rPr lang="zh-CN" altLang="en-US" dirty="0">
                <a:solidFill>
                  <a:schemeClr val="tx1">
                    <a:lumMod val="85000"/>
                    <a:lumOff val="15000"/>
                  </a:schemeClr>
                </a:solidFill>
                <a:sym typeface="+mn-ea"/>
              </a:rPr>
              <a:t>统筹发展与安全</a:t>
            </a:r>
            <a:r>
              <a:rPr lang="en-US" altLang="zh-CN" dirty="0">
                <a:solidFill>
                  <a:schemeClr val="tx1">
                    <a:lumMod val="85000"/>
                    <a:lumOff val="15000"/>
                  </a:schemeClr>
                </a:solidFill>
                <a:sym typeface="+mn-ea"/>
              </a:rPr>
              <a:t>”</a:t>
            </a:r>
            <a:r>
              <a:rPr lang="zh-CN" altLang="en-US" dirty="0">
                <a:solidFill>
                  <a:schemeClr val="tx1">
                    <a:lumMod val="85000"/>
                    <a:lumOff val="15000"/>
                  </a:schemeClr>
                </a:solidFill>
                <a:sym typeface="+mn-ea"/>
              </a:rPr>
              <a:t>、</a:t>
            </a:r>
            <a:r>
              <a:rPr lang="en-US" altLang="zh-CN" dirty="0">
                <a:solidFill>
                  <a:schemeClr val="tx1">
                    <a:lumMod val="85000"/>
                    <a:lumOff val="15000"/>
                  </a:schemeClr>
                </a:solidFill>
                <a:sym typeface="+mn-ea"/>
              </a:rPr>
              <a:t>“</a:t>
            </a:r>
            <a:r>
              <a:rPr lang="zh-CN" altLang="en-US" dirty="0">
                <a:solidFill>
                  <a:schemeClr val="tx1">
                    <a:lumMod val="85000"/>
                    <a:lumOff val="15000"/>
                  </a:schemeClr>
                </a:solidFill>
                <a:sym typeface="+mn-ea"/>
              </a:rPr>
              <a:t>效率与公平兼顾</a:t>
            </a:r>
            <a:r>
              <a:rPr lang="en-US" altLang="zh-CN" dirty="0">
                <a:solidFill>
                  <a:schemeClr val="tx1">
                    <a:lumMod val="85000"/>
                    <a:lumOff val="15000"/>
                  </a:schemeClr>
                </a:solidFill>
                <a:sym typeface="+mn-ea"/>
              </a:rPr>
              <a:t>” </a:t>
            </a:r>
            <a:r>
              <a:rPr lang="zh-CN" altLang="en-US" dirty="0">
                <a:solidFill>
                  <a:schemeClr val="tx1">
                    <a:lumMod val="85000"/>
                    <a:lumOff val="15000"/>
                  </a:schemeClr>
                </a:solidFill>
                <a:sym typeface="+mn-ea"/>
              </a:rPr>
              <a:t>转型，核心理念的演进轨迹亟待精准捕捉。</a:t>
            </a:r>
            <a:endParaRPr lang="zh-CN" altLang="en-US" dirty="0">
              <a:solidFill>
                <a:schemeClr val="tx1">
                  <a:lumMod val="85000"/>
                  <a:lumOff val="15000"/>
                </a:schemeClr>
              </a:solidFill>
              <a:sym typeface="+mn-ea"/>
            </a:endParaRPr>
          </a:p>
        </p:txBody>
      </p:sp>
      <p:sp>
        <p:nvSpPr>
          <p:cNvPr id="50" name="圆角矩形 16"/>
          <p:cNvSpPr/>
          <p:nvPr>
            <p:custDataLst>
              <p:tags r:id="rId6"/>
            </p:custDataLst>
          </p:nvPr>
        </p:nvSpPr>
        <p:spPr>
          <a:xfrm>
            <a:off x="4562475" y="5330190"/>
            <a:ext cx="490855" cy="493395"/>
          </a:xfrm>
          <a:prstGeom prst="roundRect">
            <a:avLst>
              <a:gd name="adj" fmla="val 23765"/>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a:bodyPr>
          <a:lstStyle/>
          <a:p>
            <a:pPr lvl="0" algn="ctr">
              <a:buClrTx/>
              <a:buSzTx/>
              <a:buFontTx/>
            </a:pPr>
            <a:r>
              <a:rPr lang="en-US" altLang="zh-CN" sz="1400" b="1">
                <a:solidFill>
                  <a:srgbClr val="FFFFFF"/>
                </a:solidFill>
                <a:latin typeface="+mn-ea"/>
                <a:cs typeface="+mn-ea"/>
                <a:sym typeface="+mn-ea"/>
              </a:rPr>
              <a:t>02</a:t>
            </a:r>
            <a:endParaRPr lang="en-US" altLang="zh-CN" sz="1400" b="1">
              <a:solidFill>
                <a:srgbClr val="FFFFFF"/>
              </a:solidFill>
              <a:latin typeface="+mn-ea"/>
              <a:cs typeface="+mn-ea"/>
              <a:sym typeface="+mn-ea"/>
            </a:endParaRPr>
          </a:p>
        </p:txBody>
      </p:sp>
      <p:sp>
        <p:nvSpPr>
          <p:cNvPr id="52" name="圆角矩形 3"/>
          <p:cNvSpPr/>
          <p:nvPr>
            <p:custDataLst>
              <p:tags r:id="rId7"/>
            </p:custDataLst>
          </p:nvPr>
        </p:nvSpPr>
        <p:spPr>
          <a:xfrm>
            <a:off x="8161655" y="1742440"/>
            <a:ext cx="3326765" cy="4246245"/>
          </a:xfrm>
          <a:custGeom>
            <a:avLst/>
            <a:gdLst>
              <a:gd name="adj" fmla="val 66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239" h="6687">
                <a:moveTo>
                  <a:pt x="5035" y="0"/>
                </a:moveTo>
                <a:lnTo>
                  <a:pt x="5041" y="3"/>
                </a:lnTo>
                <a:cubicBezTo>
                  <a:pt x="5158" y="59"/>
                  <a:pt x="5239" y="179"/>
                  <a:pt x="5239" y="318"/>
                </a:cubicBezTo>
                <a:lnTo>
                  <a:pt x="5239" y="6337"/>
                </a:lnTo>
                <a:cubicBezTo>
                  <a:pt x="5239" y="6531"/>
                  <a:pt x="5083" y="6687"/>
                  <a:pt x="4889" y="6687"/>
                </a:cubicBezTo>
                <a:lnTo>
                  <a:pt x="307" y="6687"/>
                </a:lnTo>
                <a:cubicBezTo>
                  <a:pt x="180" y="6687"/>
                  <a:pt x="69" y="6620"/>
                  <a:pt x="8" y="6519"/>
                </a:cubicBezTo>
                <a:lnTo>
                  <a:pt x="0" y="6505"/>
                </a:lnTo>
                <a:lnTo>
                  <a:pt x="10" y="6510"/>
                </a:lnTo>
                <a:cubicBezTo>
                  <a:pt x="52" y="6527"/>
                  <a:pt x="98" y="6537"/>
                  <a:pt x="146" y="6537"/>
                </a:cubicBezTo>
                <a:lnTo>
                  <a:pt x="4728" y="6537"/>
                </a:lnTo>
                <a:cubicBezTo>
                  <a:pt x="4922" y="6537"/>
                  <a:pt x="5078" y="6381"/>
                  <a:pt x="5078" y="6187"/>
                </a:cubicBezTo>
                <a:lnTo>
                  <a:pt x="5078" y="168"/>
                </a:lnTo>
                <a:cubicBezTo>
                  <a:pt x="5078" y="107"/>
                  <a:pt x="5063" y="51"/>
                  <a:pt x="5036" y="1"/>
                </a:cubicBezTo>
                <a:lnTo>
                  <a:pt x="5035"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23850" tIns="215900" rIns="179705" bIns="698500" numCol="1" spcCol="0" rtlCol="0" fromWordArt="0" anchor="t" anchorCtr="0" forceAA="0" compatLnSpc="1">
            <a:noAutofit/>
          </a:bodyPr>
          <a:lstStyle/>
          <a:p>
            <a:pPr lvl="0" algn="l">
              <a:lnSpc>
                <a:spcPct val="140000"/>
              </a:lnSpc>
              <a:buClrTx/>
              <a:buSzTx/>
              <a:buFontTx/>
            </a:pPr>
            <a:endParaRPr lang="zh-CN" altLang="zh-CN" sz="1400" dirty="0">
              <a:solidFill>
                <a:srgbClr val="262626"/>
              </a:solidFill>
              <a:latin typeface="+mn-ea"/>
              <a:cs typeface="+mn-ea"/>
              <a:sym typeface="+mn-ea"/>
            </a:endParaRPr>
          </a:p>
        </p:txBody>
      </p:sp>
      <p:sp>
        <p:nvSpPr>
          <p:cNvPr id="53" name="圆角矩形 3"/>
          <p:cNvSpPr/>
          <p:nvPr>
            <p:custDataLst>
              <p:tags r:id="rId8"/>
            </p:custDataLst>
          </p:nvPr>
        </p:nvSpPr>
        <p:spPr>
          <a:xfrm>
            <a:off x="8032115" y="1626870"/>
            <a:ext cx="3354070" cy="4266565"/>
          </a:xfrm>
          <a:prstGeom prst="roundRect">
            <a:avLst>
              <a:gd name="adj" fmla="val 6621"/>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88290" tIns="252095" rIns="288290" bIns="698500" numCol="1" spcCol="0" rtlCol="0" fromWordArt="0" anchor="t" anchorCtr="0" forceAA="0" compatLnSpc="1">
            <a:noAutofit/>
          </a:bodyPr>
          <a:lstStyle/>
          <a:p>
            <a:pPr lvl="0" algn="l">
              <a:lnSpc>
                <a:spcPct val="140000"/>
              </a:lnSpc>
              <a:buClrTx/>
              <a:buSzTx/>
              <a:buFontTx/>
            </a:pPr>
            <a:r>
              <a:rPr lang="zh-CN" altLang="en-US" dirty="0">
                <a:solidFill>
                  <a:schemeClr val="tx1">
                    <a:lumMod val="85000"/>
                    <a:lumOff val="15000"/>
                  </a:schemeClr>
                </a:solidFill>
                <a:sym typeface="+mn-ea"/>
              </a:rPr>
              <a:t>传统研究多依赖定性解读，缺乏对长时段官方文本的大规模量化挖掘，难以客观揭示核心主题的权重变化、语义关联演变规律，亟需数据驱动的研究方法填补这一空白。</a:t>
            </a:r>
            <a:endParaRPr lang="zh-CN" altLang="en-US" sz="1600" dirty="0">
              <a:solidFill>
                <a:schemeClr val="tx1">
                  <a:lumMod val="85000"/>
                  <a:lumOff val="15000"/>
                </a:schemeClr>
              </a:solidFill>
              <a:sym typeface="+mn-ea"/>
            </a:endParaRPr>
          </a:p>
          <a:p>
            <a:pPr lvl="0" algn="l">
              <a:lnSpc>
                <a:spcPct val="140000"/>
              </a:lnSpc>
              <a:buClrTx/>
              <a:buSzTx/>
              <a:buFontTx/>
            </a:pPr>
            <a:endParaRPr lang="zh-CN" altLang="en-US" sz="1600" dirty="0">
              <a:solidFill>
                <a:schemeClr val="tx1">
                  <a:lumMod val="85000"/>
                  <a:lumOff val="15000"/>
                </a:schemeClr>
              </a:solidFill>
              <a:sym typeface="+mn-ea"/>
            </a:endParaRPr>
          </a:p>
        </p:txBody>
      </p:sp>
      <p:sp>
        <p:nvSpPr>
          <p:cNvPr id="54" name="圆角矩形 16"/>
          <p:cNvSpPr/>
          <p:nvPr>
            <p:custDataLst>
              <p:tags r:id="rId9"/>
            </p:custDataLst>
          </p:nvPr>
        </p:nvSpPr>
        <p:spPr>
          <a:xfrm>
            <a:off x="8256270" y="5330190"/>
            <a:ext cx="490855" cy="493395"/>
          </a:xfrm>
          <a:prstGeom prst="roundRect">
            <a:avLst>
              <a:gd name="adj" fmla="val 2376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a:bodyPr>
          <a:lstStyle/>
          <a:p>
            <a:pPr lvl="0" algn="ctr">
              <a:buClrTx/>
              <a:buSzTx/>
              <a:buFontTx/>
            </a:pPr>
            <a:r>
              <a:rPr lang="en-US" altLang="zh-CN" sz="1400" b="1">
                <a:solidFill>
                  <a:srgbClr val="FFFFFF"/>
                </a:solidFill>
                <a:latin typeface="+mn-ea"/>
                <a:cs typeface="+mn-ea"/>
                <a:sym typeface="+mn-ea"/>
              </a:rPr>
              <a:t>03</a:t>
            </a:r>
            <a:endParaRPr lang="en-US" altLang="zh-CN" sz="1400" b="1">
              <a:solidFill>
                <a:srgbClr val="FFFFFF"/>
              </a:solidFill>
              <a:latin typeface="+mn-ea"/>
              <a:cs typeface="+mn-ea"/>
              <a:sym typeface="+mn-ea"/>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7365"/>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圆角矩形标注 3"/>
          <p:cNvSpPr/>
          <p:nvPr/>
        </p:nvSpPr>
        <p:spPr>
          <a:xfrm>
            <a:off x="534035" y="338455"/>
            <a:ext cx="3030220" cy="975360"/>
          </a:xfrm>
          <a:prstGeom prst="wedgeRoundRectCallout">
            <a:avLst>
              <a:gd name="adj1" fmla="val -47003"/>
              <a:gd name="adj2" fmla="val 86393"/>
              <a:gd name="adj3" fmla="val 16667"/>
            </a:avLst>
          </a:prstGeom>
          <a:solidFill>
            <a:schemeClr val="bg1"/>
          </a:solidFill>
          <a:ln w="6350">
            <a:solidFill>
              <a:srgbClr val="FAFAF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4000" b="1">
                <a:solidFill>
                  <a:schemeClr val="tx1"/>
                </a:solidFill>
              </a:rPr>
              <a:t>研究</a:t>
            </a:r>
            <a:r>
              <a:rPr lang="zh-CN" altLang="en-US" sz="4000" b="1">
                <a:solidFill>
                  <a:schemeClr val="tx1"/>
                </a:solidFill>
              </a:rPr>
              <a:t>价值</a:t>
            </a:r>
            <a:endParaRPr lang="zh-CN" altLang="en-US" sz="4000" b="1">
              <a:solidFill>
                <a:schemeClr val="tx1"/>
              </a:solidFill>
            </a:endParaRPr>
          </a:p>
        </p:txBody>
      </p:sp>
      <p:sp>
        <p:nvSpPr>
          <p:cNvPr id="15" name="圆角矩形 3"/>
          <p:cNvSpPr/>
          <p:nvPr>
            <p:custDataLst>
              <p:tags r:id="rId1"/>
            </p:custDataLst>
          </p:nvPr>
        </p:nvSpPr>
        <p:spPr>
          <a:xfrm>
            <a:off x="651510" y="1626870"/>
            <a:ext cx="3354070" cy="4266565"/>
          </a:xfrm>
          <a:prstGeom prst="roundRect">
            <a:avLst>
              <a:gd name="adj" fmla="val 6621"/>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88290" tIns="252095" rIns="288290" bIns="698500" numCol="1" spcCol="0" rtlCol="0" fromWordArt="0" anchor="t" anchorCtr="0" forceAA="0" compatLnSpc="1">
            <a:noAutofit/>
          </a:bodyPr>
          <a:lstStyle/>
          <a:p>
            <a:pPr lvl="0" algn="ctr">
              <a:lnSpc>
                <a:spcPct val="140000"/>
              </a:lnSpc>
              <a:buClrTx/>
              <a:buSzTx/>
              <a:buFontTx/>
            </a:pPr>
            <a:r>
              <a:rPr lang="zh-CN" altLang="en-US" b="1" dirty="0">
                <a:solidFill>
                  <a:schemeClr val="tx1">
                    <a:lumMod val="85000"/>
                    <a:lumOff val="15000"/>
                  </a:schemeClr>
                </a:solidFill>
                <a:latin typeface="+mn-ea"/>
                <a:cs typeface="+mn-ea"/>
                <a:sym typeface="+mn-ea"/>
              </a:rPr>
              <a:t>理论价值</a:t>
            </a:r>
            <a:endParaRPr lang="zh-CN" altLang="en-US" dirty="0">
              <a:solidFill>
                <a:schemeClr val="tx1">
                  <a:lumMod val="85000"/>
                  <a:lumOff val="15000"/>
                </a:schemeClr>
              </a:solidFill>
              <a:latin typeface="+mn-ea"/>
              <a:cs typeface="+mn-ea"/>
              <a:sym typeface="+mn-ea"/>
            </a:endParaRPr>
          </a:p>
          <a:p>
            <a:pPr lvl="0" algn="l">
              <a:lnSpc>
                <a:spcPct val="140000"/>
              </a:lnSpc>
              <a:buClrTx/>
              <a:buSzTx/>
              <a:buFontTx/>
            </a:pPr>
            <a:r>
              <a:rPr lang="zh-CN" altLang="en-US" dirty="0">
                <a:solidFill>
                  <a:schemeClr val="tx1">
                    <a:lumMod val="85000"/>
                    <a:lumOff val="15000"/>
                  </a:schemeClr>
                </a:solidFill>
                <a:latin typeface="+mn-ea"/>
                <a:cs typeface="+mn-ea"/>
                <a:sym typeface="+mn-ea"/>
              </a:rPr>
              <a:t>构建</a:t>
            </a:r>
            <a:r>
              <a:rPr lang="en-US" altLang="zh-CN" dirty="0">
                <a:solidFill>
                  <a:schemeClr val="tx1">
                    <a:lumMod val="85000"/>
                    <a:lumOff val="15000"/>
                  </a:schemeClr>
                </a:solidFill>
                <a:latin typeface="+mn-ea"/>
                <a:cs typeface="+mn-ea"/>
                <a:sym typeface="+mn-ea"/>
              </a:rPr>
              <a:t> “</a:t>
            </a:r>
            <a:r>
              <a:rPr lang="zh-CN" altLang="en-US" dirty="0">
                <a:solidFill>
                  <a:schemeClr val="tx1">
                    <a:lumMod val="85000"/>
                    <a:lumOff val="15000"/>
                  </a:schemeClr>
                </a:solidFill>
                <a:latin typeface="+mn-ea"/>
                <a:cs typeface="+mn-ea"/>
                <a:sym typeface="+mn-ea"/>
              </a:rPr>
              <a:t>文本挖掘</a:t>
            </a:r>
            <a:r>
              <a:rPr lang="en-US" altLang="zh-CN" dirty="0">
                <a:solidFill>
                  <a:schemeClr val="tx1">
                    <a:lumMod val="85000"/>
                    <a:lumOff val="15000"/>
                  </a:schemeClr>
                </a:solidFill>
                <a:latin typeface="+mn-ea"/>
                <a:cs typeface="+mn-ea"/>
                <a:sym typeface="+mn-ea"/>
              </a:rPr>
              <a:t> — </a:t>
            </a:r>
            <a:r>
              <a:rPr lang="zh-CN" altLang="en-US" dirty="0">
                <a:solidFill>
                  <a:schemeClr val="tx1">
                    <a:lumMod val="85000"/>
                    <a:lumOff val="15000"/>
                  </a:schemeClr>
                </a:solidFill>
                <a:latin typeface="+mn-ea"/>
                <a:cs typeface="+mn-ea"/>
                <a:sym typeface="+mn-ea"/>
              </a:rPr>
              <a:t>量化表征</a:t>
            </a:r>
            <a:r>
              <a:rPr lang="en-US" altLang="zh-CN" dirty="0">
                <a:solidFill>
                  <a:schemeClr val="tx1">
                    <a:lumMod val="85000"/>
                    <a:lumOff val="15000"/>
                  </a:schemeClr>
                </a:solidFill>
                <a:latin typeface="+mn-ea"/>
                <a:cs typeface="+mn-ea"/>
                <a:sym typeface="+mn-ea"/>
              </a:rPr>
              <a:t> — </a:t>
            </a:r>
            <a:r>
              <a:rPr lang="zh-CN" altLang="en-US" dirty="0">
                <a:solidFill>
                  <a:schemeClr val="tx1">
                    <a:lumMod val="85000"/>
                    <a:lumOff val="15000"/>
                  </a:schemeClr>
                </a:solidFill>
                <a:latin typeface="+mn-ea"/>
                <a:cs typeface="+mn-ea"/>
                <a:sym typeface="+mn-ea"/>
              </a:rPr>
              <a:t>逻辑阐释</a:t>
            </a:r>
            <a:r>
              <a:rPr lang="en-US" altLang="zh-CN" dirty="0">
                <a:solidFill>
                  <a:schemeClr val="tx1">
                    <a:lumMod val="85000"/>
                    <a:lumOff val="15000"/>
                  </a:schemeClr>
                </a:solidFill>
                <a:latin typeface="+mn-ea"/>
                <a:cs typeface="+mn-ea"/>
                <a:sym typeface="+mn-ea"/>
              </a:rPr>
              <a:t>” </a:t>
            </a:r>
            <a:r>
              <a:rPr lang="zh-CN" altLang="en-US" dirty="0">
                <a:solidFill>
                  <a:schemeClr val="tx1">
                    <a:lumMod val="85000"/>
                    <a:lumOff val="15000"/>
                  </a:schemeClr>
                </a:solidFill>
                <a:latin typeface="+mn-ea"/>
                <a:cs typeface="+mn-ea"/>
                <a:sym typeface="+mn-ea"/>
              </a:rPr>
              <a:t>的官方文件分析框架，以客观数据揭示国家治理逻辑的连续性与阶段性，丰富政治文本量化研究的方法论与学术认知。</a:t>
            </a:r>
            <a:endParaRPr lang="zh-CN" altLang="en-US" dirty="0">
              <a:solidFill>
                <a:schemeClr val="tx1">
                  <a:lumMod val="85000"/>
                  <a:lumOff val="15000"/>
                </a:schemeClr>
              </a:solidFill>
              <a:latin typeface="+mn-ea"/>
              <a:cs typeface="+mn-ea"/>
              <a:sym typeface="+mn-ea"/>
            </a:endParaRPr>
          </a:p>
        </p:txBody>
      </p:sp>
      <p:sp>
        <p:nvSpPr>
          <p:cNvPr id="11" name="圆角矩形 16"/>
          <p:cNvSpPr/>
          <p:nvPr>
            <p:custDataLst>
              <p:tags r:id="rId2"/>
            </p:custDataLst>
          </p:nvPr>
        </p:nvSpPr>
        <p:spPr>
          <a:xfrm>
            <a:off x="781050" y="5330190"/>
            <a:ext cx="490855" cy="493395"/>
          </a:xfrm>
          <a:prstGeom prst="roundRect">
            <a:avLst>
              <a:gd name="adj" fmla="val 2376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a:bodyPr>
          <a:lstStyle/>
          <a:p>
            <a:pPr lvl="0" algn="ctr">
              <a:buClrTx/>
              <a:buSzTx/>
              <a:buFontTx/>
            </a:pPr>
            <a:r>
              <a:rPr lang="en-US" altLang="zh-CN" sz="1400" b="1">
                <a:solidFill>
                  <a:srgbClr val="FFFFFF"/>
                </a:solidFill>
                <a:latin typeface="+mn-ea"/>
                <a:cs typeface="+mn-ea"/>
                <a:sym typeface="+mn-ea"/>
              </a:rPr>
              <a:t>01</a:t>
            </a:r>
            <a:endParaRPr lang="en-US" altLang="zh-CN" sz="1400" b="1">
              <a:solidFill>
                <a:srgbClr val="FFFFFF"/>
              </a:solidFill>
              <a:latin typeface="+mn-ea"/>
              <a:cs typeface="+mn-ea"/>
              <a:sym typeface="+mn-ea"/>
            </a:endParaRPr>
          </a:p>
        </p:txBody>
      </p:sp>
      <p:sp>
        <p:nvSpPr>
          <p:cNvPr id="6" name="圆角矩形 3"/>
          <p:cNvSpPr/>
          <p:nvPr>
            <p:custDataLst>
              <p:tags r:id="rId3"/>
            </p:custDataLst>
          </p:nvPr>
        </p:nvSpPr>
        <p:spPr>
          <a:xfrm>
            <a:off x="781050" y="1742440"/>
            <a:ext cx="3326765" cy="4246245"/>
          </a:xfrm>
          <a:custGeom>
            <a:avLst/>
            <a:gdLst>
              <a:gd name="adj" fmla="val 66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239" h="6687">
                <a:moveTo>
                  <a:pt x="5035" y="0"/>
                </a:moveTo>
                <a:lnTo>
                  <a:pt x="5041" y="3"/>
                </a:lnTo>
                <a:cubicBezTo>
                  <a:pt x="5158" y="59"/>
                  <a:pt x="5239" y="179"/>
                  <a:pt x="5239" y="318"/>
                </a:cubicBezTo>
                <a:lnTo>
                  <a:pt x="5239" y="6337"/>
                </a:lnTo>
                <a:cubicBezTo>
                  <a:pt x="5239" y="6531"/>
                  <a:pt x="5083" y="6687"/>
                  <a:pt x="4889" y="6687"/>
                </a:cubicBezTo>
                <a:lnTo>
                  <a:pt x="307" y="6687"/>
                </a:lnTo>
                <a:cubicBezTo>
                  <a:pt x="180" y="6687"/>
                  <a:pt x="69" y="6620"/>
                  <a:pt x="8" y="6519"/>
                </a:cubicBezTo>
                <a:lnTo>
                  <a:pt x="0" y="6505"/>
                </a:lnTo>
                <a:lnTo>
                  <a:pt x="10" y="6510"/>
                </a:lnTo>
                <a:cubicBezTo>
                  <a:pt x="52" y="6527"/>
                  <a:pt x="98" y="6537"/>
                  <a:pt x="146" y="6537"/>
                </a:cubicBezTo>
                <a:lnTo>
                  <a:pt x="4728" y="6537"/>
                </a:lnTo>
                <a:cubicBezTo>
                  <a:pt x="4922" y="6537"/>
                  <a:pt x="5078" y="6381"/>
                  <a:pt x="5078" y="6187"/>
                </a:cubicBezTo>
                <a:lnTo>
                  <a:pt x="5078" y="168"/>
                </a:lnTo>
                <a:cubicBezTo>
                  <a:pt x="5078" y="107"/>
                  <a:pt x="5063" y="51"/>
                  <a:pt x="5036" y="1"/>
                </a:cubicBezTo>
                <a:lnTo>
                  <a:pt x="5035"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23850" tIns="215900" rIns="179705" bIns="698500" numCol="1" spcCol="0" rtlCol="0" fromWordArt="0" anchor="t" anchorCtr="0" forceAA="0" compatLnSpc="1">
            <a:noAutofit/>
          </a:bodyPr>
          <a:lstStyle/>
          <a:p>
            <a:pPr lvl="0" algn="l">
              <a:lnSpc>
                <a:spcPct val="140000"/>
              </a:lnSpc>
              <a:buClrTx/>
              <a:buSzTx/>
              <a:buFontTx/>
            </a:pPr>
            <a:endParaRPr lang="zh-CN" altLang="zh-CN" sz="1400" dirty="0">
              <a:solidFill>
                <a:srgbClr val="262626"/>
              </a:solidFill>
              <a:latin typeface="+mn-ea"/>
              <a:cs typeface="+mn-ea"/>
              <a:sym typeface="+mn-ea"/>
            </a:endParaRPr>
          </a:p>
        </p:txBody>
      </p:sp>
      <p:sp>
        <p:nvSpPr>
          <p:cNvPr id="48" name="圆角矩形 3"/>
          <p:cNvSpPr/>
          <p:nvPr>
            <p:custDataLst>
              <p:tags r:id="rId4"/>
            </p:custDataLst>
          </p:nvPr>
        </p:nvSpPr>
        <p:spPr>
          <a:xfrm>
            <a:off x="4478020" y="1742440"/>
            <a:ext cx="3326765" cy="4246245"/>
          </a:xfrm>
          <a:custGeom>
            <a:avLst/>
            <a:gdLst>
              <a:gd name="adj" fmla="val 66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239" h="6687">
                <a:moveTo>
                  <a:pt x="5035" y="0"/>
                </a:moveTo>
                <a:lnTo>
                  <a:pt x="5041" y="3"/>
                </a:lnTo>
                <a:cubicBezTo>
                  <a:pt x="5158" y="59"/>
                  <a:pt x="5239" y="179"/>
                  <a:pt x="5239" y="318"/>
                </a:cubicBezTo>
                <a:lnTo>
                  <a:pt x="5239" y="6337"/>
                </a:lnTo>
                <a:cubicBezTo>
                  <a:pt x="5239" y="6531"/>
                  <a:pt x="5083" y="6687"/>
                  <a:pt x="4889" y="6687"/>
                </a:cubicBezTo>
                <a:lnTo>
                  <a:pt x="307" y="6687"/>
                </a:lnTo>
                <a:cubicBezTo>
                  <a:pt x="180" y="6687"/>
                  <a:pt x="69" y="6620"/>
                  <a:pt x="8" y="6519"/>
                </a:cubicBezTo>
                <a:lnTo>
                  <a:pt x="0" y="6505"/>
                </a:lnTo>
                <a:lnTo>
                  <a:pt x="10" y="6510"/>
                </a:lnTo>
                <a:cubicBezTo>
                  <a:pt x="52" y="6527"/>
                  <a:pt x="98" y="6537"/>
                  <a:pt x="146" y="6537"/>
                </a:cubicBezTo>
                <a:lnTo>
                  <a:pt x="4728" y="6537"/>
                </a:lnTo>
                <a:cubicBezTo>
                  <a:pt x="4922" y="6537"/>
                  <a:pt x="5078" y="6381"/>
                  <a:pt x="5078" y="6187"/>
                </a:cubicBezTo>
                <a:lnTo>
                  <a:pt x="5078" y="168"/>
                </a:lnTo>
                <a:cubicBezTo>
                  <a:pt x="5078" y="107"/>
                  <a:pt x="5063" y="51"/>
                  <a:pt x="5036" y="1"/>
                </a:cubicBezTo>
                <a:lnTo>
                  <a:pt x="5035" y="0"/>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23850" tIns="215900" rIns="179705" bIns="698500" numCol="1" spcCol="0" rtlCol="0" fromWordArt="0" anchor="t" anchorCtr="0" forceAA="0" compatLnSpc="1">
            <a:noAutofit/>
          </a:bodyPr>
          <a:lstStyle/>
          <a:p>
            <a:pPr lvl="0" algn="l">
              <a:lnSpc>
                <a:spcPct val="140000"/>
              </a:lnSpc>
              <a:buClrTx/>
              <a:buSzTx/>
              <a:buFontTx/>
            </a:pPr>
            <a:endParaRPr lang="zh-CN" altLang="zh-CN" sz="1400" dirty="0">
              <a:solidFill>
                <a:srgbClr val="262626"/>
              </a:solidFill>
              <a:latin typeface="+mn-ea"/>
              <a:cs typeface="+mn-ea"/>
              <a:sym typeface="+mn-ea"/>
            </a:endParaRPr>
          </a:p>
        </p:txBody>
      </p:sp>
      <p:sp>
        <p:nvSpPr>
          <p:cNvPr id="49" name="圆角矩形 3"/>
          <p:cNvSpPr/>
          <p:nvPr>
            <p:custDataLst>
              <p:tags r:id="rId5"/>
            </p:custDataLst>
          </p:nvPr>
        </p:nvSpPr>
        <p:spPr>
          <a:xfrm>
            <a:off x="4348480" y="1626870"/>
            <a:ext cx="3354070" cy="4266565"/>
          </a:xfrm>
          <a:prstGeom prst="roundRect">
            <a:avLst>
              <a:gd name="adj" fmla="val 6621"/>
            </a:avLst>
          </a:prstGeom>
          <a:solidFill>
            <a:schemeClr val="bg1"/>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88290" tIns="252095" rIns="288290" bIns="698500" numCol="1" spcCol="0" rtlCol="0" fromWordArt="0" anchor="t" anchorCtr="0" forceAA="0" compatLnSpc="1">
            <a:noAutofit/>
          </a:bodyPr>
          <a:lstStyle/>
          <a:p>
            <a:pPr lvl="0" algn="ctr">
              <a:lnSpc>
                <a:spcPct val="140000"/>
              </a:lnSpc>
              <a:buClrTx/>
              <a:buSzTx/>
              <a:buFontTx/>
            </a:pPr>
            <a:r>
              <a:rPr lang="zh-CN" altLang="en-US" b="1" dirty="0">
                <a:solidFill>
                  <a:schemeClr val="tx1">
                    <a:lumMod val="85000"/>
                    <a:lumOff val="15000"/>
                  </a:schemeClr>
                </a:solidFill>
                <a:sym typeface="+mn-ea"/>
              </a:rPr>
              <a:t>实践价值</a:t>
            </a:r>
            <a:endParaRPr lang="zh-CN" altLang="en-US" b="1" dirty="0">
              <a:solidFill>
                <a:schemeClr val="tx1">
                  <a:lumMod val="85000"/>
                  <a:lumOff val="15000"/>
                </a:schemeClr>
              </a:solidFill>
              <a:sym typeface="+mn-ea"/>
            </a:endParaRPr>
          </a:p>
          <a:p>
            <a:pPr lvl="0" algn="l">
              <a:lnSpc>
                <a:spcPct val="140000"/>
              </a:lnSpc>
              <a:buClrTx/>
              <a:buSzTx/>
              <a:buFontTx/>
            </a:pPr>
            <a:r>
              <a:rPr lang="zh-CN" altLang="en-US" dirty="0">
                <a:solidFill>
                  <a:schemeClr val="tx1">
                    <a:lumMod val="85000"/>
                    <a:lumOff val="15000"/>
                  </a:schemeClr>
                </a:solidFill>
                <a:sym typeface="+mn-ea"/>
              </a:rPr>
              <a:t>通过核心施政理念的演进规律分析，为当前政策制定提供历史镜鉴，助力政策连续性与创新性平衡，同时为公众理解国家治理提供直观数据支撑。</a:t>
            </a:r>
            <a:endParaRPr lang="zh-CN" altLang="en-US" dirty="0">
              <a:solidFill>
                <a:schemeClr val="tx1">
                  <a:lumMod val="85000"/>
                  <a:lumOff val="15000"/>
                </a:schemeClr>
              </a:solidFill>
              <a:sym typeface="+mn-ea"/>
            </a:endParaRPr>
          </a:p>
        </p:txBody>
      </p:sp>
      <p:sp>
        <p:nvSpPr>
          <p:cNvPr id="50" name="圆角矩形 16"/>
          <p:cNvSpPr/>
          <p:nvPr>
            <p:custDataLst>
              <p:tags r:id="rId6"/>
            </p:custDataLst>
          </p:nvPr>
        </p:nvSpPr>
        <p:spPr>
          <a:xfrm>
            <a:off x="4562475" y="5330190"/>
            <a:ext cx="490855" cy="493395"/>
          </a:xfrm>
          <a:prstGeom prst="roundRect">
            <a:avLst>
              <a:gd name="adj" fmla="val 23765"/>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a:bodyPr>
          <a:lstStyle/>
          <a:p>
            <a:pPr lvl="0" algn="ctr">
              <a:buClrTx/>
              <a:buSzTx/>
              <a:buFontTx/>
            </a:pPr>
            <a:r>
              <a:rPr lang="en-US" altLang="zh-CN" sz="1400" b="1">
                <a:solidFill>
                  <a:srgbClr val="FFFFFF"/>
                </a:solidFill>
                <a:latin typeface="+mn-ea"/>
                <a:cs typeface="+mn-ea"/>
                <a:sym typeface="+mn-ea"/>
              </a:rPr>
              <a:t>02</a:t>
            </a:r>
            <a:endParaRPr lang="en-US" altLang="zh-CN" sz="1400" b="1">
              <a:solidFill>
                <a:srgbClr val="FFFFFF"/>
              </a:solidFill>
              <a:latin typeface="+mn-ea"/>
              <a:cs typeface="+mn-ea"/>
              <a:sym typeface="+mn-ea"/>
            </a:endParaRPr>
          </a:p>
        </p:txBody>
      </p:sp>
      <p:sp>
        <p:nvSpPr>
          <p:cNvPr id="52" name="圆角矩形 3"/>
          <p:cNvSpPr/>
          <p:nvPr>
            <p:custDataLst>
              <p:tags r:id="rId7"/>
            </p:custDataLst>
          </p:nvPr>
        </p:nvSpPr>
        <p:spPr>
          <a:xfrm>
            <a:off x="8161655" y="1742440"/>
            <a:ext cx="3326765" cy="4246245"/>
          </a:xfrm>
          <a:custGeom>
            <a:avLst/>
            <a:gdLst>
              <a:gd name="adj" fmla="val 66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239" h="6687">
                <a:moveTo>
                  <a:pt x="5035" y="0"/>
                </a:moveTo>
                <a:lnTo>
                  <a:pt x="5041" y="3"/>
                </a:lnTo>
                <a:cubicBezTo>
                  <a:pt x="5158" y="59"/>
                  <a:pt x="5239" y="179"/>
                  <a:pt x="5239" y="318"/>
                </a:cubicBezTo>
                <a:lnTo>
                  <a:pt x="5239" y="6337"/>
                </a:lnTo>
                <a:cubicBezTo>
                  <a:pt x="5239" y="6531"/>
                  <a:pt x="5083" y="6687"/>
                  <a:pt x="4889" y="6687"/>
                </a:cubicBezTo>
                <a:lnTo>
                  <a:pt x="307" y="6687"/>
                </a:lnTo>
                <a:cubicBezTo>
                  <a:pt x="180" y="6687"/>
                  <a:pt x="69" y="6620"/>
                  <a:pt x="8" y="6519"/>
                </a:cubicBezTo>
                <a:lnTo>
                  <a:pt x="0" y="6505"/>
                </a:lnTo>
                <a:lnTo>
                  <a:pt x="10" y="6510"/>
                </a:lnTo>
                <a:cubicBezTo>
                  <a:pt x="52" y="6527"/>
                  <a:pt x="98" y="6537"/>
                  <a:pt x="146" y="6537"/>
                </a:cubicBezTo>
                <a:lnTo>
                  <a:pt x="4728" y="6537"/>
                </a:lnTo>
                <a:cubicBezTo>
                  <a:pt x="4922" y="6537"/>
                  <a:pt x="5078" y="6381"/>
                  <a:pt x="5078" y="6187"/>
                </a:cubicBezTo>
                <a:lnTo>
                  <a:pt x="5078" y="168"/>
                </a:lnTo>
                <a:cubicBezTo>
                  <a:pt x="5078" y="107"/>
                  <a:pt x="5063" y="51"/>
                  <a:pt x="5036" y="1"/>
                </a:cubicBezTo>
                <a:lnTo>
                  <a:pt x="5035"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323850" tIns="215900" rIns="179705" bIns="698500" numCol="1" spcCol="0" rtlCol="0" fromWordArt="0" anchor="t" anchorCtr="0" forceAA="0" compatLnSpc="1">
            <a:noAutofit/>
          </a:bodyPr>
          <a:lstStyle/>
          <a:p>
            <a:pPr lvl="0" algn="l">
              <a:lnSpc>
                <a:spcPct val="140000"/>
              </a:lnSpc>
              <a:buClrTx/>
              <a:buSzTx/>
              <a:buFontTx/>
            </a:pPr>
            <a:endParaRPr lang="zh-CN" altLang="zh-CN" sz="1400" dirty="0">
              <a:solidFill>
                <a:srgbClr val="262626"/>
              </a:solidFill>
              <a:latin typeface="+mn-ea"/>
              <a:cs typeface="+mn-ea"/>
              <a:sym typeface="+mn-ea"/>
            </a:endParaRPr>
          </a:p>
        </p:txBody>
      </p:sp>
      <p:sp>
        <p:nvSpPr>
          <p:cNvPr id="53" name="圆角矩形 3"/>
          <p:cNvSpPr/>
          <p:nvPr>
            <p:custDataLst>
              <p:tags r:id="rId8"/>
            </p:custDataLst>
          </p:nvPr>
        </p:nvSpPr>
        <p:spPr>
          <a:xfrm>
            <a:off x="8032115" y="1626870"/>
            <a:ext cx="3354070" cy="4266565"/>
          </a:xfrm>
          <a:prstGeom prst="roundRect">
            <a:avLst>
              <a:gd name="adj" fmla="val 6621"/>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88290" tIns="252095" rIns="288290" bIns="698500" numCol="1" spcCol="0" rtlCol="0" fromWordArt="0" anchor="t" anchorCtr="0" forceAA="0" compatLnSpc="1">
            <a:noAutofit/>
          </a:bodyPr>
          <a:lstStyle/>
          <a:p>
            <a:pPr lvl="0" algn="ctr">
              <a:lnSpc>
                <a:spcPct val="140000"/>
              </a:lnSpc>
              <a:buClrTx/>
              <a:buSzTx/>
              <a:buFontTx/>
            </a:pPr>
            <a:r>
              <a:rPr lang="zh-CN" altLang="en-US" b="1" dirty="0">
                <a:solidFill>
                  <a:schemeClr val="tx1">
                    <a:lumMod val="85000"/>
                    <a:lumOff val="15000"/>
                  </a:schemeClr>
                </a:solidFill>
                <a:sym typeface="+mn-ea"/>
              </a:rPr>
              <a:t>现实意义</a:t>
            </a:r>
            <a:endParaRPr lang="zh-CN" altLang="en-US" b="1" dirty="0">
              <a:solidFill>
                <a:schemeClr val="tx1">
                  <a:lumMod val="85000"/>
                  <a:lumOff val="15000"/>
                </a:schemeClr>
              </a:solidFill>
              <a:sym typeface="+mn-ea"/>
            </a:endParaRPr>
          </a:p>
          <a:p>
            <a:pPr lvl="0" algn="l">
              <a:lnSpc>
                <a:spcPct val="140000"/>
              </a:lnSpc>
              <a:buClrTx/>
              <a:buSzTx/>
              <a:buFontTx/>
            </a:pPr>
            <a:r>
              <a:rPr lang="zh-CN" altLang="en-US" dirty="0">
                <a:solidFill>
                  <a:schemeClr val="tx1">
                    <a:lumMod val="85000"/>
                    <a:lumOff val="15000"/>
                  </a:schemeClr>
                </a:solidFill>
                <a:sym typeface="+mn-ea"/>
              </a:rPr>
              <a:t>以大规模文本证据为基础，向国际社会客观呈现中国治理的传承与发展脉络，为跨文化治理交流提供中立、可信的解读依据。</a:t>
            </a:r>
            <a:endParaRPr lang="zh-CN" altLang="en-US" dirty="0">
              <a:solidFill>
                <a:schemeClr val="tx1">
                  <a:lumMod val="85000"/>
                  <a:lumOff val="15000"/>
                </a:schemeClr>
              </a:solidFill>
              <a:sym typeface="+mn-ea"/>
            </a:endParaRPr>
          </a:p>
          <a:p>
            <a:pPr lvl="0" algn="l">
              <a:lnSpc>
                <a:spcPct val="140000"/>
              </a:lnSpc>
              <a:buClrTx/>
              <a:buSzTx/>
              <a:buFontTx/>
            </a:pPr>
            <a:endParaRPr lang="zh-CN" altLang="en-US" dirty="0">
              <a:solidFill>
                <a:schemeClr val="tx1">
                  <a:lumMod val="85000"/>
                  <a:lumOff val="15000"/>
                </a:schemeClr>
              </a:solidFill>
              <a:sym typeface="+mn-ea"/>
            </a:endParaRPr>
          </a:p>
        </p:txBody>
      </p:sp>
      <p:sp>
        <p:nvSpPr>
          <p:cNvPr id="54" name="圆角矩形 16"/>
          <p:cNvSpPr/>
          <p:nvPr>
            <p:custDataLst>
              <p:tags r:id="rId9"/>
            </p:custDataLst>
          </p:nvPr>
        </p:nvSpPr>
        <p:spPr>
          <a:xfrm>
            <a:off x="8256270" y="5330190"/>
            <a:ext cx="490855" cy="493395"/>
          </a:xfrm>
          <a:prstGeom prst="roundRect">
            <a:avLst>
              <a:gd name="adj" fmla="val 2376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rmAutofit/>
          </a:bodyPr>
          <a:lstStyle/>
          <a:p>
            <a:pPr lvl="0" algn="ctr">
              <a:buClrTx/>
              <a:buSzTx/>
              <a:buFontTx/>
            </a:pPr>
            <a:r>
              <a:rPr lang="en-US" altLang="zh-CN" sz="1400" b="1">
                <a:solidFill>
                  <a:srgbClr val="FFFFFF"/>
                </a:solidFill>
                <a:latin typeface="+mn-ea"/>
                <a:cs typeface="+mn-ea"/>
                <a:sym typeface="+mn-ea"/>
              </a:rPr>
              <a:t>03</a:t>
            </a:r>
            <a:endParaRPr lang="en-US" altLang="zh-CN" sz="1400" b="1">
              <a:solidFill>
                <a:srgbClr val="FFFFFF"/>
              </a:solidFill>
              <a:latin typeface="+mn-ea"/>
              <a:cs typeface="+mn-ea"/>
              <a:sym typeface="+mn-ea"/>
            </a:endParaRPr>
          </a:p>
        </p:txBody>
      </p:sp>
      <p:pic>
        <p:nvPicPr>
          <p:cNvPr id="12" name="图片 11"/>
          <p:cNvPicPr/>
          <p:nvPr/>
        </p:nvPicPr>
        <p:blipFill>
          <a:blip r:embed="rId10">
            <a:clrChange>
              <a:clrFrom>
                <a:srgbClr val="F8DBD5">
                  <a:alpha val="100000"/>
                </a:srgbClr>
              </a:clrFrom>
              <a:clrTo>
                <a:srgbClr val="F8DBD5">
                  <a:alpha val="100000"/>
                  <a:alpha val="0"/>
                </a:srgbClr>
              </a:clrTo>
            </a:clrChange>
          </a:blip>
          <a:stretch>
            <a:fillRect/>
          </a:stretch>
        </p:blipFill>
        <p:spPr>
          <a:xfrm rot="9360000" flipH="1">
            <a:off x="611505" y="-6148705"/>
            <a:ext cx="4570730" cy="137160"/>
          </a:xfrm>
          <a:prstGeom prst="rect">
            <a:avLst/>
          </a:prstGeom>
        </p:spPr>
      </p:pic>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p>
        </p:txBody>
      </p:sp>
      <p:sp>
        <p:nvSpPr>
          <p:cNvPr id="3" name="标题"/>
          <p:cNvSpPr>
            <a:spLocks noGrp="1"/>
          </p:cNvSpPr>
          <p:nvPr>
            <p:ph type="title"/>
            <p:custDataLst>
              <p:tags r:id="rId1"/>
            </p:custDataLst>
          </p:nvPr>
        </p:nvSpPr>
        <p:spPr/>
        <p:txBody>
          <a:bodyPr wrap="square" lIns="0" tIns="0" rIns="0" bIns="0">
            <a:normAutofit/>
          </a:bodyPr>
          <a:lstStyle/>
          <a:p>
            <a:pPr algn="l"/>
            <a:r>
              <a:rPr lang="zh-CN" altLang="en-US" dirty="0"/>
              <a:t>词频库</a:t>
            </a:r>
            <a:r>
              <a:rPr lang="zh-CN" altLang="en-US" dirty="0"/>
              <a:t>展示</a:t>
            </a:r>
            <a:endParaRPr lang="zh-CN" altLang="en-US" dirty="0"/>
          </a:p>
        </p:txBody>
      </p:sp>
      <p:sp>
        <p:nvSpPr>
          <p:cNvPr id="6" name="节编号"/>
          <p:cNvSpPr>
            <a:spLocks noGrp="1"/>
          </p:cNvSpPr>
          <p:nvPr>
            <p:ph type="body" sz="quarter" idx="13"/>
            <p:custDataLst>
              <p:tags r:id="rId2"/>
            </p:custDataLst>
          </p:nvPr>
        </p:nvSpPr>
        <p:spPr>
          <a:xfrm>
            <a:off x="5461000" y="2447925"/>
            <a:ext cx="5892800" cy="960120"/>
          </a:xfrm>
          <a:noFill/>
        </p:spPr>
        <p:txBody>
          <a:bodyPr wrap="square">
            <a:normAutofit/>
          </a:bodyPr>
          <a:lstStyle/>
          <a:p>
            <a:r>
              <a:rPr lang="en-US" altLang="zh-CN"/>
              <a:t>02</a:t>
            </a:r>
            <a:endParaRPr lang="en-US" altLang="zh-CN"/>
          </a:p>
        </p:txBody>
      </p:sp>
      <p:pic>
        <p:nvPicPr>
          <p:cNvPr id="12" name="图片 11"/>
          <p:cNvPicPr/>
          <p:nvPr/>
        </p:nvPicPr>
        <p:blipFill>
          <a:blip r:embed="rId3">
            <a:clrChange>
              <a:clrFrom>
                <a:srgbClr val="F8DBD5">
                  <a:alpha val="100000"/>
                </a:srgbClr>
              </a:clrFrom>
              <a:clrTo>
                <a:srgbClr val="F8DBD5">
                  <a:alpha val="100000"/>
                  <a:alpha val="0"/>
                </a:srgbClr>
              </a:clrTo>
            </a:clrChange>
          </a:blip>
          <a:stretch>
            <a:fillRect/>
          </a:stretch>
        </p:blipFill>
        <p:spPr>
          <a:xfrm flipH="1">
            <a:off x="1080135" y="887730"/>
            <a:ext cx="4570730" cy="408114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0" y="1270"/>
            <a:ext cx="12192000"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0" y="0"/>
            <a:ext cx="1956435" cy="6856730"/>
          </a:xfrm>
          <a:prstGeom prst="rect">
            <a:avLst/>
          </a:prstGeom>
        </p:spPr>
        <p:txBody>
          <a:bodyPr>
            <a:noAutofit/>
          </a:bodyPr>
          <a:p>
            <a:pPr algn="l">
              <a:lnSpc>
                <a:spcPct val="80000"/>
              </a:lnSpc>
            </a:pPr>
            <a:r>
              <a:rPr lang="zh-CN" altLang="en-US" sz="1000">
                <a:solidFill>
                  <a:schemeClr val="bg1"/>
                </a:solidFill>
                <a:latin typeface="Arial" panose="020B0604020202020204" pitchFamily="34" charset="0"/>
                <a:ea typeface="微软雅黑" panose="020B0503020204020204" charset="-122"/>
              </a:rPr>
              <a:t>中国特色社会主义</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习近平新时代中国特色社会主义思想</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党的领导</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人民</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发展</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改革</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稳定</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创新</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高质量发展</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现代化</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中国梦</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两个一百年</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全面建设社会主义现代化国家</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中华民族伟大复兴</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新发展理念</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新发展格局</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新发展阶段</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中国式现代化</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全过程人民民主</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共同富裕</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统筹发展和安全</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五位一体</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四个全面</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经济增长</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en-US" altLang="zh-CN" sz="1000">
                <a:solidFill>
                  <a:schemeClr val="bg1"/>
                </a:solidFill>
                <a:latin typeface="Arial" panose="020B0604020202020204" pitchFamily="34" charset="0"/>
                <a:ea typeface="微软雅黑" panose="020B0503020204020204" charset="-122"/>
              </a:rPr>
              <a:t>GDP</a:t>
            </a:r>
            <a:endParaRPr lang="en-US" altLang="zh-CN"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财政政策</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货币政策</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宏观调控</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稳中求进</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供给侧结构性改革</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需求侧管理</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经济结构</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转型升级</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制造业</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实体经济</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工业</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农业</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服务业</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战略性新兴产业</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数字经济</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人工智能</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大数据</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云计算</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新能源</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新材料</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高端装备</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集成电路</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生物医药</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乡村振兴</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粮食安全</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种业振兴</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京津冀协同发展</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长江经济带</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粤港澳大湾区</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长三角一体化</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黄河流域生态保护和高质量发展</a:t>
            </a:r>
            <a:endParaRPr lang="zh-CN" altLang="en-US" sz="1000">
              <a:solidFill>
                <a:schemeClr val="bg1"/>
              </a:solidFill>
              <a:latin typeface="Arial" panose="020B0604020202020204" pitchFamily="34" charset="0"/>
              <a:ea typeface="微软雅黑" panose="020B0503020204020204" charset="-122"/>
            </a:endParaRPr>
          </a:p>
        </p:txBody>
      </p:sp>
      <p:sp>
        <p:nvSpPr>
          <p:cNvPr id="3" name="文本框 2"/>
          <p:cNvSpPr txBox="1"/>
          <p:nvPr/>
        </p:nvSpPr>
        <p:spPr>
          <a:xfrm>
            <a:off x="1955800" y="635"/>
            <a:ext cx="1645920" cy="6856730"/>
          </a:xfrm>
          <a:prstGeom prst="rect">
            <a:avLst/>
          </a:prstGeom>
        </p:spPr>
        <p:txBody>
          <a:bodyPr>
            <a:noAutofit/>
          </a:bodyPr>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西部大开发</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东北振兴</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中部崛起</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雄安新区</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成渝双城经济圈</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交通</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能源</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水利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新基建</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高铁</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en-US" altLang="zh-CN" sz="1000">
                <a:solidFill>
                  <a:schemeClr val="bg1"/>
                </a:solidFill>
                <a:highlight>
                  <a:srgbClr val="000000">
                    <a:alpha val="0"/>
                  </a:srgbClr>
                </a:highlight>
                <a:latin typeface="Arial" panose="020B0604020202020204" pitchFamily="34" charset="0"/>
                <a:ea typeface="微软雅黑" panose="020B0503020204020204" charset="-122"/>
              </a:rPr>
              <a:t>5G</a:t>
            </a:r>
            <a:endParaRPr lang="en-US" altLang="zh-CN"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充电桩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特高压</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物联网</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全面深化改革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市场化改革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放管服改革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国企改革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财税改革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金融改革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土地改革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户籍制度改革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要素市场化配置改革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对外开放</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一带一路</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自贸试验区</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自贸港</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en-US" altLang="zh-CN" sz="1000">
                <a:solidFill>
                  <a:schemeClr val="bg1"/>
                </a:solidFill>
                <a:highlight>
                  <a:srgbClr val="000000">
                    <a:alpha val="0"/>
                  </a:srgbClr>
                </a:highlight>
                <a:latin typeface="Arial" panose="020B0604020202020204" pitchFamily="34" charset="0"/>
                <a:ea typeface="微软雅黑" panose="020B0503020204020204" charset="-122"/>
              </a:rPr>
              <a:t>RCEP</a:t>
            </a:r>
            <a:endParaRPr lang="en-US" altLang="zh-CN"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进博会</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服贸会</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消博会</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高水平开放</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贸易自由化</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投资便利化</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营商环境</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就业优先</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稳就业</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保就业</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高校毕业生就业</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农民工就业</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灵活就业</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义务教育</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普惠性学前教育</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职业教育</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高等教育</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双减</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教育公平</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医保</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公立医院改革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分级诊疗</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基层医疗</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公共卫生体系</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疫情防控</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中医药振兴</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r>
              <a:rPr lang="zh-CN" altLang="en-US" sz="1000">
                <a:solidFill>
                  <a:schemeClr val="bg1"/>
                </a:solidFill>
                <a:highlight>
                  <a:srgbClr val="000000">
                    <a:alpha val="0"/>
                  </a:srgbClr>
                </a:highlight>
                <a:latin typeface="Arial" panose="020B0604020202020204" pitchFamily="34" charset="0"/>
                <a:ea typeface="微软雅黑" panose="020B0503020204020204" charset="-122"/>
              </a:rPr>
              <a:t>养老保险</a:t>
            </a: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a:p>
            <a:pPr algn="l">
              <a:lnSpc>
                <a:spcPct val="80000"/>
              </a:lnSpc>
            </a:pPr>
            <a:endParaRPr lang="zh-CN" altLang="en-US" sz="1000">
              <a:solidFill>
                <a:schemeClr val="bg1"/>
              </a:solidFill>
              <a:highlight>
                <a:srgbClr val="000000">
                  <a:alpha val="0"/>
                </a:srgbClr>
              </a:highlight>
              <a:latin typeface="Arial" panose="020B0604020202020204" pitchFamily="34" charset="0"/>
              <a:ea typeface="微软雅黑" panose="020B0503020204020204" charset="-122"/>
            </a:endParaRPr>
          </a:p>
        </p:txBody>
      </p:sp>
      <p:sp>
        <p:nvSpPr>
          <p:cNvPr id="5" name="文本框 4"/>
          <p:cNvSpPr txBox="1"/>
          <p:nvPr/>
        </p:nvSpPr>
        <p:spPr>
          <a:xfrm>
            <a:off x="3601720" y="635"/>
            <a:ext cx="1757680" cy="6857365"/>
          </a:xfrm>
          <a:prstGeom prst="rect">
            <a:avLst/>
          </a:prstGeom>
        </p:spPr>
        <p:txBody>
          <a:bodyPr>
            <a:noAutofit/>
          </a:bodyPr>
          <a:p>
            <a:pPr algn="l">
              <a:lnSpc>
                <a:spcPct val="90000"/>
              </a:lnSpc>
            </a:pPr>
            <a:r>
              <a:rPr lang="zh-CN" altLang="en-US" sz="1000">
                <a:solidFill>
                  <a:schemeClr val="bg1"/>
                </a:solidFill>
                <a:latin typeface="Arial" panose="020B0604020202020204" pitchFamily="34" charset="0"/>
                <a:ea typeface="微软雅黑" panose="020B0503020204020204" charset="-122"/>
              </a:rPr>
              <a:t>医疗保险</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失业保险</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工伤保险</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社会保障体系</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养老服务</a:t>
            </a:r>
            <a:endParaRPr lang="zh-CN" altLang="en-US" sz="1000">
              <a:solidFill>
                <a:schemeClr val="bg1"/>
              </a:solidFill>
              <a:latin typeface="Arial" panose="020B0604020202020204" pitchFamily="34" charset="0"/>
              <a:ea typeface="微软雅黑" panose="020B0503020204020204" charset="-122"/>
            </a:endParaRPr>
          </a:p>
          <a:p>
            <a:pPr algn="l">
              <a:lnSpc>
                <a:spcPct val="80000"/>
              </a:lnSpc>
            </a:pPr>
            <a:r>
              <a:rPr lang="zh-CN" altLang="en-US" sz="1000">
                <a:solidFill>
                  <a:schemeClr val="bg1"/>
                </a:solidFill>
                <a:latin typeface="Arial" panose="020B0604020202020204" pitchFamily="34" charset="0"/>
                <a:ea typeface="微软雅黑" panose="020B0503020204020204" charset="-122"/>
              </a:rPr>
              <a:t>兜底保障</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房住不炒</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保障性住房</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棚户区改造</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老旧小区改造</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租购并举</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居民收入</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工资增长</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脱贫攻坚</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低收入群体增收</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生态文明</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绿水青山就是金山银山</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碳中和</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碳达峰</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节能减排</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污染防治</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蓝天保卫战</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碧水保卫战</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净土保卫战</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长江大保护</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黄河治理</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垃圾分类</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绿色低碳</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可再生能源</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清洁能源</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生态补偿</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循环经济</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法治政府</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依法行政</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政务公开</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廉洁政府</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服务型政府</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放管结合</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优化服务</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安全生产</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应急管理</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国有企业改革</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下岗再就业</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入世谈判</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科教兴国</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科学发展观</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和谐社会</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新农村建设</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自主创新</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大众创业万众创新</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污染防治攻坚战</a:t>
            </a:r>
            <a:endParaRPr lang="zh-CN" altLang="en-US" sz="1000">
              <a:solidFill>
                <a:schemeClr val="bg1"/>
              </a:solidFill>
              <a:latin typeface="Arial" panose="020B0604020202020204" pitchFamily="34" charset="0"/>
              <a:ea typeface="微软雅黑" panose="020B0503020204020204" charset="-122"/>
            </a:endParaRPr>
          </a:p>
          <a:p>
            <a:pPr algn="l">
              <a:lnSpc>
                <a:spcPct val="90000"/>
              </a:lnSpc>
            </a:pPr>
            <a:r>
              <a:rPr lang="zh-CN" altLang="en-US" sz="1000">
                <a:solidFill>
                  <a:schemeClr val="bg1"/>
                </a:solidFill>
                <a:latin typeface="Arial" panose="020B0604020202020204" pitchFamily="34" charset="0"/>
                <a:ea typeface="微软雅黑" panose="020B0503020204020204" charset="-122"/>
              </a:rPr>
              <a:t>稳经济大盘</a:t>
            </a:r>
            <a:endParaRPr lang="zh-CN" altLang="en-US" sz="1000">
              <a:solidFill>
                <a:schemeClr val="bg1"/>
              </a:solidFill>
              <a:latin typeface="Arial" panose="020B0604020202020204" pitchFamily="34" charset="0"/>
              <a:ea typeface="微软雅黑" panose="020B0503020204020204" charset="-122"/>
            </a:endParaRPr>
          </a:p>
        </p:txBody>
      </p:sp>
      <p:sp>
        <p:nvSpPr>
          <p:cNvPr id="6" name="文本框 5"/>
          <p:cNvSpPr txBox="1"/>
          <p:nvPr/>
        </p:nvSpPr>
        <p:spPr>
          <a:xfrm>
            <a:off x="5627370" y="1143000"/>
            <a:ext cx="6564630" cy="913765"/>
          </a:xfrm>
          <a:prstGeom prst="rect">
            <a:avLst/>
          </a:prstGeom>
        </p:spPr>
        <p:txBody>
          <a:bodyPr>
            <a:noAutofit/>
          </a:bodyPr>
          <a:p>
            <a:pPr algn="l"/>
            <a:r>
              <a:rPr lang="zh-CN" altLang="en-US" sz="4000">
                <a:solidFill>
                  <a:schemeClr val="bg1"/>
                </a:solidFill>
                <a:latin typeface="方正舒体" panose="02010601030101010101" charset="-122"/>
                <a:ea typeface="方正舒体" panose="02010601030101010101" charset="-122"/>
              </a:rPr>
              <a:t>政府工作报告词频库整理</a:t>
            </a:r>
            <a:endParaRPr lang="zh-CN" altLang="en-US" sz="4000">
              <a:solidFill>
                <a:schemeClr val="bg1"/>
              </a:solidFill>
              <a:latin typeface="方正舒体" panose="02010601030101010101" charset="-122"/>
              <a:ea typeface="方正舒体" panose="02010601030101010101" charset="-122"/>
            </a:endParaRPr>
          </a:p>
        </p:txBody>
      </p:sp>
      <p:sp>
        <p:nvSpPr>
          <p:cNvPr id="8" name="文本框 7"/>
          <p:cNvSpPr txBox="1"/>
          <p:nvPr/>
        </p:nvSpPr>
        <p:spPr>
          <a:xfrm>
            <a:off x="7620000" y="4818295"/>
            <a:ext cx="4064000" cy="645160"/>
          </a:xfrm>
          <a:prstGeom prst="rect">
            <a:avLst/>
          </a:prstGeom>
        </p:spPr>
        <p:txBody>
          <a:bodyPr>
            <a:spAutoFit/>
          </a:bodyPr>
          <a:p>
            <a:pPr algn="l"/>
            <a:r>
              <a:rPr lang="zh-CN" altLang="en-US" sz="1800">
                <a:solidFill>
                  <a:schemeClr val="bg1"/>
                </a:solidFill>
                <a:latin typeface="Arial" panose="020B0604020202020204" pitchFamily="34" charset="0"/>
                <a:ea typeface="微软雅黑" panose="020B0503020204020204" charset="-122"/>
              </a:rPr>
              <a:t>（基于</a:t>
            </a:r>
            <a:r>
              <a:rPr lang="en-US" altLang="zh-CN" sz="1800">
                <a:solidFill>
                  <a:schemeClr val="bg1"/>
                </a:solidFill>
                <a:latin typeface="Arial" panose="020B0604020202020204" pitchFamily="34" charset="0"/>
                <a:ea typeface="微软雅黑" panose="020B0503020204020204" charset="-122"/>
              </a:rPr>
              <a:t>RESSET</a:t>
            </a:r>
            <a:r>
              <a:rPr lang="zh-CN" altLang="en-US" sz="1800">
                <a:solidFill>
                  <a:schemeClr val="bg1"/>
                </a:solidFill>
                <a:latin typeface="Arial" panose="020B0604020202020204" pitchFamily="34" charset="0"/>
                <a:ea typeface="微软雅黑" panose="020B0503020204020204" charset="-122"/>
              </a:rPr>
              <a:t>财经文本智能分析平台睿思文库及</a:t>
            </a:r>
            <a:r>
              <a:rPr lang="en-US" altLang="zh-CN" sz="1800">
                <a:solidFill>
                  <a:schemeClr val="bg1"/>
                </a:solidFill>
                <a:latin typeface="Arial" panose="020B0604020202020204" pitchFamily="34" charset="0"/>
                <a:ea typeface="微软雅黑" panose="020B0503020204020204" charset="-122"/>
              </a:rPr>
              <a:t>ai</a:t>
            </a:r>
            <a:r>
              <a:rPr lang="zh-CN" altLang="en-US" sz="1800">
                <a:solidFill>
                  <a:schemeClr val="bg1"/>
                </a:solidFill>
                <a:latin typeface="Arial" panose="020B0604020202020204" pitchFamily="34" charset="0"/>
                <a:ea typeface="微软雅黑" panose="020B0503020204020204" charset="-122"/>
              </a:rPr>
              <a:t>大模型</a:t>
            </a:r>
            <a:r>
              <a:rPr lang="zh-CN" altLang="en-US" sz="1800">
                <a:solidFill>
                  <a:schemeClr val="bg1"/>
                </a:solidFill>
                <a:latin typeface="Arial" panose="020B0604020202020204" pitchFamily="34" charset="0"/>
                <a:ea typeface="微软雅黑" panose="020B0503020204020204" charset="-122"/>
              </a:rPr>
              <a:t>统计）</a:t>
            </a:r>
            <a:endParaRPr lang="zh-CN" altLang="en-US" sz="1800">
              <a:solidFill>
                <a:schemeClr val="bg1"/>
              </a:solidFill>
              <a:latin typeface="Arial" panose="020B0604020202020204" pitchFamily="34" charset="0"/>
              <a:ea typeface="微软雅黑" panose="020B0503020204020204" charset="-122"/>
            </a:endParaRPr>
          </a:p>
        </p:txBody>
      </p:sp>
      <p:pic>
        <p:nvPicPr>
          <p:cNvPr id="10" name="图片 9"/>
          <p:cNvPicPr/>
          <p:nvPr/>
        </p:nvPicPr>
        <p:blipFill>
          <a:blip r:embed="rId1">
            <a:clrChange>
              <a:clrFrom>
                <a:srgbClr val="E5AFBD">
                  <a:alpha val="100000"/>
                </a:srgbClr>
              </a:clrFrom>
              <a:clrTo>
                <a:srgbClr val="E5AFBD">
                  <a:alpha val="100000"/>
                  <a:alpha val="0"/>
                </a:srgbClr>
              </a:clrTo>
            </a:clrChange>
          </a:blip>
          <a:stretch>
            <a:fillRect/>
          </a:stretch>
        </p:blipFill>
        <p:spPr>
          <a:xfrm>
            <a:off x="8974455" y="2729230"/>
            <a:ext cx="2290445" cy="2089150"/>
          </a:xfrm>
          <a:prstGeom prst="rect">
            <a:avLst/>
          </a:prstGeom>
        </p:spPr>
      </p:pic>
      <p:pic>
        <p:nvPicPr>
          <p:cNvPr id="12" name="图片 11"/>
          <p:cNvPicPr/>
          <p:nvPr/>
        </p:nvPicPr>
        <p:blipFill>
          <a:blip r:embed="rId2">
            <a:clrChange>
              <a:clrFrom>
                <a:srgbClr val="F8DBD5">
                  <a:alpha val="100000"/>
                </a:srgbClr>
              </a:clrFrom>
              <a:clrTo>
                <a:srgbClr val="F8DBD5">
                  <a:alpha val="100000"/>
                  <a:alpha val="0"/>
                </a:srgbClr>
              </a:clrTo>
            </a:clrChange>
          </a:blip>
          <a:stretch>
            <a:fillRect/>
          </a:stretch>
        </p:blipFill>
        <p:spPr>
          <a:xfrm rot="9900000" flipH="1">
            <a:off x="12197715" y="11424285"/>
            <a:ext cx="4570730" cy="113030"/>
          </a:xfrm>
          <a:prstGeom prst="rect">
            <a:avLst/>
          </a:prstGeom>
        </p:spPr>
      </p:pic>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
            <a:ext cx="12192635" cy="685673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a:p>
        </p:txBody>
      </p:sp>
      <p:sp>
        <p:nvSpPr>
          <p:cNvPr id="3" name="标题"/>
          <p:cNvSpPr>
            <a:spLocks noGrp="1"/>
          </p:cNvSpPr>
          <p:nvPr>
            <p:ph type="title"/>
            <p:custDataLst>
              <p:tags r:id="rId1"/>
            </p:custDataLst>
          </p:nvPr>
        </p:nvSpPr>
        <p:spPr/>
        <p:txBody>
          <a:bodyPr wrap="square" lIns="0" tIns="0" rIns="0" bIns="0">
            <a:normAutofit/>
          </a:bodyPr>
          <a:lstStyle/>
          <a:p>
            <a:pPr algn="l"/>
            <a:r>
              <a:rPr lang="zh-CN" altLang="en-US" dirty="0"/>
              <a:t>各阶段词云</a:t>
            </a:r>
            <a:r>
              <a:rPr lang="zh-CN" altLang="en-US" dirty="0"/>
              <a:t>图展示</a:t>
            </a:r>
            <a:endParaRPr lang="zh-CN" altLang="en-US" dirty="0"/>
          </a:p>
        </p:txBody>
      </p:sp>
      <p:sp>
        <p:nvSpPr>
          <p:cNvPr id="6" name="节编号"/>
          <p:cNvSpPr>
            <a:spLocks noGrp="1"/>
          </p:cNvSpPr>
          <p:nvPr>
            <p:ph type="body" sz="quarter" idx="13"/>
            <p:custDataLst>
              <p:tags r:id="rId2"/>
            </p:custDataLst>
          </p:nvPr>
        </p:nvSpPr>
        <p:spPr>
          <a:xfrm>
            <a:off x="5461000" y="2447925"/>
            <a:ext cx="5892800" cy="960120"/>
          </a:xfrm>
          <a:noFill/>
        </p:spPr>
        <p:txBody>
          <a:bodyPr wrap="square">
            <a:normAutofit/>
          </a:bodyPr>
          <a:lstStyle/>
          <a:p>
            <a:r>
              <a:rPr lang="en-US" altLang="zh-CN"/>
              <a:t>03</a:t>
            </a:r>
            <a:endParaRPr lang="en-US" altLang="zh-CN"/>
          </a:p>
        </p:txBody>
      </p:sp>
      <p:pic>
        <p:nvPicPr>
          <p:cNvPr id="12" name="图片 11"/>
          <p:cNvPicPr/>
          <p:nvPr/>
        </p:nvPicPr>
        <p:blipFill>
          <a:blip r:embed="rId3">
            <a:clrChange>
              <a:clrFrom>
                <a:srgbClr val="F8DBD5">
                  <a:alpha val="100000"/>
                </a:srgbClr>
              </a:clrFrom>
              <a:clrTo>
                <a:srgbClr val="F8DBD5">
                  <a:alpha val="100000"/>
                  <a:alpha val="0"/>
                </a:srgbClr>
              </a:clrTo>
            </a:clrChange>
          </a:blip>
          <a:stretch>
            <a:fillRect/>
          </a:stretch>
        </p:blipFill>
        <p:spPr>
          <a:xfrm flipH="1">
            <a:off x="1080135" y="887730"/>
            <a:ext cx="4570730" cy="4081145"/>
          </a:xfrm>
          <a:prstGeom prst="rect">
            <a:avLst/>
          </a:prstGeom>
        </p:spPr>
      </p:pic>
      <p:sp>
        <p:nvSpPr>
          <p:cNvPr id="4" name="圆角矩形 3"/>
          <p:cNvSpPr/>
          <p:nvPr>
            <p:custDataLst>
              <p:tags r:id="rId4"/>
            </p:custDataLst>
          </p:nvPr>
        </p:nvSpPr>
        <p:spPr>
          <a:xfrm>
            <a:off x="845185" y="-1776730"/>
            <a:ext cx="36000" cy="36000"/>
          </a:xfrm>
          <a:prstGeom prst="round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第八届"/>
          <p:cNvPicPr/>
          <p:nvPr>
            <p:custDataLst>
              <p:tags r:id="rId5"/>
            </p:custDataLst>
          </p:nvPr>
        </p:nvPicPr>
        <p:blipFill>
          <a:blip r:embed="rId6"/>
          <a:srcRect l="2878" t="7772" r="70383" b="42224"/>
          <a:stretch>
            <a:fillRect/>
          </a:stretch>
        </p:blipFill>
        <p:spPr>
          <a:xfrm>
            <a:off x="941070" y="-1705610"/>
            <a:ext cx="36000" cy="36000"/>
          </a:xfrm>
          <a:prstGeom prst="roundRect">
            <a:avLst/>
          </a:prstGeom>
        </p:spPr>
      </p:pic>
      <p:pic>
        <p:nvPicPr>
          <p:cNvPr id="5" name="图片 4" descr="第九届"/>
          <p:cNvPicPr/>
          <p:nvPr>
            <p:custDataLst>
              <p:tags r:id="rId7"/>
            </p:custDataLst>
          </p:nvPr>
        </p:nvPicPr>
        <p:blipFill>
          <a:blip r:embed="rId8"/>
          <a:srcRect l="2914" t="5145" r="69352" b="43123"/>
          <a:stretch>
            <a:fillRect/>
          </a:stretch>
        </p:blipFill>
        <p:spPr>
          <a:xfrm>
            <a:off x="2407285" y="-1706880"/>
            <a:ext cx="36000" cy="36000"/>
          </a:xfrm>
          <a:prstGeom prst="roundRect">
            <a:avLst/>
          </a:prstGeom>
        </p:spPr>
      </p:pic>
      <p:pic>
        <p:nvPicPr>
          <p:cNvPr id="13" name="图片 12" descr="第十届"/>
          <p:cNvPicPr/>
          <p:nvPr>
            <p:custDataLst>
              <p:tags r:id="rId9"/>
            </p:custDataLst>
          </p:nvPr>
        </p:nvPicPr>
        <p:blipFill>
          <a:blip r:embed="rId10"/>
          <a:srcRect l="2380" t="6287" r="70313" b="42536"/>
          <a:stretch>
            <a:fillRect/>
          </a:stretch>
        </p:blipFill>
        <p:spPr>
          <a:xfrm>
            <a:off x="3873500" y="-1705610"/>
            <a:ext cx="36000" cy="36000"/>
          </a:xfrm>
          <a:prstGeom prst="roundRect">
            <a:avLst/>
          </a:prstGeom>
        </p:spPr>
      </p:pic>
      <p:pic>
        <p:nvPicPr>
          <p:cNvPr id="14" name="图片 13" descr="第十一届"/>
          <p:cNvPicPr/>
          <p:nvPr>
            <p:custDataLst>
              <p:tags r:id="rId11"/>
            </p:custDataLst>
          </p:nvPr>
        </p:nvPicPr>
        <p:blipFill>
          <a:blip r:embed="rId12"/>
          <a:srcRect l="3646" t="7444" r="70089" b="42885"/>
          <a:stretch>
            <a:fillRect/>
          </a:stretch>
        </p:blipFill>
        <p:spPr>
          <a:xfrm>
            <a:off x="5339715" y="-1705610"/>
            <a:ext cx="36000" cy="36000"/>
          </a:xfrm>
          <a:prstGeom prst="roundRect">
            <a:avLst/>
          </a:prstGeom>
        </p:spPr>
      </p:pic>
      <p:pic>
        <p:nvPicPr>
          <p:cNvPr id="15" name="图片 14" descr="第十二届"/>
          <p:cNvPicPr/>
          <p:nvPr>
            <p:custDataLst>
              <p:tags r:id="rId13"/>
            </p:custDataLst>
          </p:nvPr>
        </p:nvPicPr>
        <p:blipFill>
          <a:blip r:embed="rId14"/>
          <a:srcRect l="3198" t="7421" r="68302" b="43008"/>
          <a:stretch>
            <a:fillRect/>
          </a:stretch>
        </p:blipFill>
        <p:spPr>
          <a:xfrm>
            <a:off x="6805930" y="-1706880"/>
            <a:ext cx="36000" cy="36000"/>
          </a:xfrm>
          <a:prstGeom prst="roundRect">
            <a:avLst/>
          </a:prstGeom>
        </p:spPr>
      </p:pic>
      <p:pic>
        <p:nvPicPr>
          <p:cNvPr id="16" name="图片 15" descr="第十三届"/>
          <p:cNvPicPr/>
          <p:nvPr>
            <p:custDataLst>
              <p:tags r:id="rId15"/>
            </p:custDataLst>
          </p:nvPr>
        </p:nvPicPr>
        <p:blipFill>
          <a:blip r:embed="rId16"/>
          <a:srcRect l="3943" t="7520" r="66906" b="45729"/>
          <a:stretch>
            <a:fillRect/>
          </a:stretch>
        </p:blipFill>
        <p:spPr>
          <a:xfrm>
            <a:off x="8272145" y="-1709420"/>
            <a:ext cx="36000" cy="36000"/>
          </a:xfrm>
          <a:prstGeom prst="roundRect">
            <a:avLst/>
          </a:prstGeom>
        </p:spPr>
      </p:pic>
      <p:pic>
        <p:nvPicPr>
          <p:cNvPr id="17" name="图片 16" descr="第十四届"/>
          <p:cNvPicPr/>
          <p:nvPr>
            <p:custDataLst>
              <p:tags r:id="rId17"/>
            </p:custDataLst>
          </p:nvPr>
        </p:nvPicPr>
        <p:blipFill>
          <a:blip r:embed="rId18"/>
          <a:srcRect l="3495" t="8364" r="69495" b="42876"/>
          <a:stretch>
            <a:fillRect/>
          </a:stretch>
        </p:blipFill>
        <p:spPr>
          <a:xfrm>
            <a:off x="9738360" y="-1705610"/>
            <a:ext cx="36000" cy="36000"/>
          </a:xfrm>
          <a:prstGeom prst="roundRect">
            <a:avLst/>
          </a:prstGeom>
        </p:spPr>
      </p:pic>
      <p:sp>
        <p:nvSpPr>
          <p:cNvPr id="7" name="下箭头 6"/>
          <p:cNvSpPr/>
          <p:nvPr>
            <p:custDataLst>
              <p:tags r:id="rId19"/>
            </p:custDataLst>
          </p:nvPr>
        </p:nvSpPr>
        <p:spPr>
          <a:xfrm>
            <a:off x="941070" y="-3643630"/>
            <a:ext cx="36000" cy="360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1993-1998</a:t>
            </a:r>
            <a:endParaRPr lang="en-US" altLang="zh-CN">
              <a:solidFill>
                <a:schemeClr val="tx1"/>
              </a:solidFill>
            </a:endParaRPr>
          </a:p>
        </p:txBody>
      </p:sp>
      <p:sp>
        <p:nvSpPr>
          <p:cNvPr id="8" name="下箭头 7"/>
          <p:cNvSpPr/>
          <p:nvPr>
            <p:custDataLst>
              <p:tags r:id="rId20"/>
            </p:custDataLst>
          </p:nvPr>
        </p:nvSpPr>
        <p:spPr>
          <a:xfrm>
            <a:off x="2409190" y="-3643630"/>
            <a:ext cx="36000" cy="360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1998-2003</a:t>
            </a:r>
            <a:endParaRPr lang="en-US" altLang="zh-CN">
              <a:solidFill>
                <a:schemeClr val="tx1"/>
              </a:solidFill>
            </a:endParaRPr>
          </a:p>
        </p:txBody>
      </p:sp>
      <p:sp>
        <p:nvSpPr>
          <p:cNvPr id="9" name="下箭头 8"/>
          <p:cNvSpPr/>
          <p:nvPr>
            <p:custDataLst>
              <p:tags r:id="rId21"/>
            </p:custDataLst>
          </p:nvPr>
        </p:nvSpPr>
        <p:spPr>
          <a:xfrm>
            <a:off x="3877310" y="-3643630"/>
            <a:ext cx="36000" cy="360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2003-2008</a:t>
            </a:r>
            <a:endParaRPr lang="en-US" altLang="zh-CN">
              <a:solidFill>
                <a:schemeClr val="tx1"/>
              </a:solidFill>
            </a:endParaRPr>
          </a:p>
        </p:txBody>
      </p:sp>
      <p:sp>
        <p:nvSpPr>
          <p:cNvPr id="10" name="下箭头 9"/>
          <p:cNvSpPr/>
          <p:nvPr>
            <p:custDataLst>
              <p:tags r:id="rId22"/>
            </p:custDataLst>
          </p:nvPr>
        </p:nvSpPr>
        <p:spPr>
          <a:xfrm>
            <a:off x="5346700" y="-3643630"/>
            <a:ext cx="36000" cy="360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2008-2013</a:t>
            </a:r>
            <a:endParaRPr lang="en-US" altLang="zh-CN">
              <a:solidFill>
                <a:schemeClr val="tx1"/>
              </a:solidFill>
            </a:endParaRPr>
          </a:p>
        </p:txBody>
      </p:sp>
      <p:sp>
        <p:nvSpPr>
          <p:cNvPr id="18" name="下箭头 17"/>
          <p:cNvSpPr/>
          <p:nvPr>
            <p:custDataLst>
              <p:tags r:id="rId23"/>
            </p:custDataLst>
          </p:nvPr>
        </p:nvSpPr>
        <p:spPr>
          <a:xfrm>
            <a:off x="6816090" y="-3643630"/>
            <a:ext cx="36000" cy="360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2013-2018</a:t>
            </a:r>
            <a:endParaRPr lang="en-US" altLang="zh-CN">
              <a:solidFill>
                <a:schemeClr val="tx1"/>
              </a:solidFill>
            </a:endParaRPr>
          </a:p>
        </p:txBody>
      </p:sp>
      <p:sp>
        <p:nvSpPr>
          <p:cNvPr id="19" name="下箭头 18"/>
          <p:cNvSpPr/>
          <p:nvPr>
            <p:custDataLst>
              <p:tags r:id="rId24"/>
            </p:custDataLst>
          </p:nvPr>
        </p:nvSpPr>
        <p:spPr>
          <a:xfrm>
            <a:off x="8285480" y="-3643630"/>
            <a:ext cx="36000" cy="360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2018-2023</a:t>
            </a:r>
            <a:endParaRPr lang="en-US" altLang="zh-CN">
              <a:solidFill>
                <a:schemeClr val="tx1"/>
              </a:solidFill>
            </a:endParaRPr>
          </a:p>
        </p:txBody>
      </p:sp>
      <p:sp>
        <p:nvSpPr>
          <p:cNvPr id="21" name="下箭头 20"/>
          <p:cNvSpPr/>
          <p:nvPr>
            <p:custDataLst>
              <p:tags r:id="rId25"/>
            </p:custDataLst>
          </p:nvPr>
        </p:nvSpPr>
        <p:spPr>
          <a:xfrm>
            <a:off x="9738360" y="-3643630"/>
            <a:ext cx="36000" cy="360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2023-2025</a:t>
            </a:r>
            <a:endParaRPr lang="en-US" altLang="zh-CN">
              <a:solidFill>
                <a:schemeClr val="tx1"/>
              </a:solidFill>
            </a:endParaRPr>
          </a:p>
        </p:txBody>
      </p:sp>
    </p:spTree>
    <p:custDataLst>
      <p:tags r:id="rId26"/>
    </p:custData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50165" y="-635"/>
            <a:ext cx="12192635" cy="685800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圆角矩形 2"/>
          <p:cNvSpPr/>
          <p:nvPr>
            <p:custDataLst>
              <p:tags r:id="rId1"/>
            </p:custDataLst>
          </p:nvPr>
        </p:nvSpPr>
        <p:spPr>
          <a:xfrm>
            <a:off x="935990" y="5081270"/>
            <a:ext cx="10364470" cy="1512570"/>
          </a:xfrm>
          <a:prstGeom prst="roundRect">
            <a:avLst/>
          </a:prstGeom>
          <a:solidFill>
            <a:schemeClr val="tx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1" name="图片 10" descr="第八届"/>
          <p:cNvPicPr/>
          <p:nvPr>
            <p:custDataLst>
              <p:tags r:id="rId2"/>
            </p:custDataLst>
          </p:nvPr>
        </p:nvPicPr>
        <p:blipFill>
          <a:blip r:embed="rId3"/>
          <a:srcRect l="2878" t="7772" r="70383" b="42224"/>
          <a:stretch>
            <a:fillRect/>
          </a:stretch>
        </p:blipFill>
        <p:spPr>
          <a:xfrm>
            <a:off x="1031875" y="5152390"/>
            <a:ext cx="1382400" cy="1381125"/>
          </a:xfrm>
          <a:prstGeom prst="roundRect">
            <a:avLst/>
          </a:prstGeom>
        </p:spPr>
      </p:pic>
      <p:pic>
        <p:nvPicPr>
          <p:cNvPr id="12" name="图片 11" descr="第九届"/>
          <p:cNvPicPr/>
          <p:nvPr>
            <p:custDataLst>
              <p:tags r:id="rId4"/>
            </p:custDataLst>
          </p:nvPr>
        </p:nvPicPr>
        <p:blipFill>
          <a:blip r:embed="rId5"/>
          <a:srcRect l="2914" t="5145" r="69352" b="43123"/>
          <a:stretch>
            <a:fillRect/>
          </a:stretch>
        </p:blipFill>
        <p:spPr>
          <a:xfrm>
            <a:off x="2498090" y="5151120"/>
            <a:ext cx="1382400" cy="1382400"/>
          </a:xfrm>
          <a:prstGeom prst="roundRect">
            <a:avLst/>
          </a:prstGeom>
        </p:spPr>
      </p:pic>
      <p:pic>
        <p:nvPicPr>
          <p:cNvPr id="13" name="图片 12" descr="第十届"/>
          <p:cNvPicPr/>
          <p:nvPr>
            <p:custDataLst>
              <p:tags r:id="rId6"/>
            </p:custDataLst>
          </p:nvPr>
        </p:nvPicPr>
        <p:blipFill>
          <a:blip r:embed="rId7"/>
          <a:srcRect l="2380" t="6287" r="70313" b="42536"/>
          <a:stretch>
            <a:fillRect/>
          </a:stretch>
        </p:blipFill>
        <p:spPr>
          <a:xfrm>
            <a:off x="3964305" y="5152390"/>
            <a:ext cx="1382400" cy="1382400"/>
          </a:xfrm>
          <a:prstGeom prst="roundRect">
            <a:avLst/>
          </a:prstGeom>
        </p:spPr>
      </p:pic>
      <p:pic>
        <p:nvPicPr>
          <p:cNvPr id="14" name="图片 13" descr="第十一届"/>
          <p:cNvPicPr/>
          <p:nvPr>
            <p:custDataLst>
              <p:tags r:id="rId8"/>
            </p:custDataLst>
          </p:nvPr>
        </p:nvPicPr>
        <p:blipFill>
          <a:blip r:embed="rId9"/>
          <a:srcRect l="3646" t="7444" r="70089" b="42885"/>
          <a:stretch>
            <a:fillRect/>
          </a:stretch>
        </p:blipFill>
        <p:spPr>
          <a:xfrm>
            <a:off x="5430520" y="5152390"/>
            <a:ext cx="1382400" cy="1382400"/>
          </a:xfrm>
          <a:prstGeom prst="roundRect">
            <a:avLst/>
          </a:prstGeom>
        </p:spPr>
      </p:pic>
      <p:pic>
        <p:nvPicPr>
          <p:cNvPr id="15" name="图片 14" descr="第十二届"/>
          <p:cNvPicPr/>
          <p:nvPr>
            <p:custDataLst>
              <p:tags r:id="rId10"/>
            </p:custDataLst>
          </p:nvPr>
        </p:nvPicPr>
        <p:blipFill>
          <a:blip r:embed="rId11"/>
          <a:srcRect l="3198" t="7421" r="68302" b="43008"/>
          <a:stretch>
            <a:fillRect/>
          </a:stretch>
        </p:blipFill>
        <p:spPr>
          <a:xfrm>
            <a:off x="6896735" y="5151120"/>
            <a:ext cx="1382400" cy="1382400"/>
          </a:xfrm>
          <a:prstGeom prst="roundRect">
            <a:avLst/>
          </a:prstGeom>
        </p:spPr>
      </p:pic>
      <p:pic>
        <p:nvPicPr>
          <p:cNvPr id="16" name="图片 15" descr="第十三届"/>
          <p:cNvPicPr/>
          <p:nvPr>
            <p:custDataLst>
              <p:tags r:id="rId12"/>
            </p:custDataLst>
          </p:nvPr>
        </p:nvPicPr>
        <p:blipFill>
          <a:blip r:embed="rId13"/>
          <a:srcRect l="3943" t="7520" r="66906" b="45729"/>
          <a:stretch>
            <a:fillRect/>
          </a:stretch>
        </p:blipFill>
        <p:spPr>
          <a:xfrm>
            <a:off x="8362950" y="5148580"/>
            <a:ext cx="1382400" cy="1382400"/>
          </a:xfrm>
          <a:prstGeom prst="roundRect">
            <a:avLst/>
          </a:prstGeom>
        </p:spPr>
      </p:pic>
      <p:pic>
        <p:nvPicPr>
          <p:cNvPr id="17" name="图片 16" descr="第十四届"/>
          <p:cNvPicPr/>
          <p:nvPr>
            <p:custDataLst>
              <p:tags r:id="rId14"/>
            </p:custDataLst>
          </p:nvPr>
        </p:nvPicPr>
        <p:blipFill>
          <a:blip r:embed="rId15"/>
          <a:srcRect l="3495" t="8364" r="69495" b="42876"/>
          <a:stretch>
            <a:fillRect/>
          </a:stretch>
        </p:blipFill>
        <p:spPr>
          <a:xfrm>
            <a:off x="9829165" y="5152390"/>
            <a:ext cx="1382400" cy="1382400"/>
          </a:xfrm>
          <a:prstGeom prst="roundRect">
            <a:avLst/>
          </a:prstGeom>
        </p:spPr>
      </p:pic>
      <p:sp>
        <p:nvSpPr>
          <p:cNvPr id="18" name="椭圆 17"/>
          <p:cNvSpPr>
            <a:spLocks noChangeAspect="1"/>
          </p:cNvSpPr>
          <p:nvPr/>
        </p:nvSpPr>
        <p:spPr>
          <a:xfrm>
            <a:off x="7969885" y="-211328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椭圆 18"/>
          <p:cNvSpPr>
            <a:spLocks noChangeAspect="1"/>
          </p:cNvSpPr>
          <p:nvPr/>
        </p:nvSpPr>
        <p:spPr>
          <a:xfrm>
            <a:off x="-1997710" y="417322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a:spLocks noChangeAspect="1"/>
          </p:cNvSpPr>
          <p:nvPr/>
        </p:nvSpPr>
        <p:spPr>
          <a:xfrm>
            <a:off x="-2599690" y="-1123950"/>
            <a:ext cx="6480000" cy="6480000"/>
          </a:xfrm>
          <a:prstGeom prst="ellipse">
            <a:avLst/>
          </a:prstGeom>
          <a:solidFill>
            <a:schemeClr val="accent1">
              <a:alpha val="62000"/>
            </a:schemeClr>
          </a:solidFill>
          <a:effectLst>
            <a:softEdge rad="127000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935990" y="909320"/>
            <a:ext cx="9820275" cy="706755"/>
          </a:xfrm>
          <a:prstGeom prst="rect">
            <a:avLst/>
          </a:prstGeom>
        </p:spPr>
        <p:txBody>
          <a:bodyPr wrap="square">
            <a:spAutoFit/>
          </a:bodyPr>
          <a:p>
            <a:pPr algn="l"/>
            <a:r>
              <a:rPr lang="zh-CN" altLang="en-US" sz="4000">
                <a:solidFill>
                  <a:schemeClr val="bg1"/>
                </a:solidFill>
                <a:latin typeface="华文彩云" panose="02010800040101010101" charset="-122"/>
                <a:ea typeface="华文彩云" panose="02010800040101010101" charset="-122"/>
              </a:rPr>
              <a:t>政府工作报告各阶段词云图展示</a:t>
            </a:r>
            <a:endParaRPr lang="zh-CN" altLang="en-US" sz="1800">
              <a:latin typeface="华文彩云" panose="02010800040101010101" charset="-122"/>
              <a:ea typeface="华文彩云" panose="02010800040101010101" charset="-122"/>
            </a:endParaRPr>
          </a:p>
        </p:txBody>
      </p:sp>
      <p:sp>
        <p:nvSpPr>
          <p:cNvPr id="5" name="下箭头 4"/>
          <p:cNvSpPr/>
          <p:nvPr>
            <p:custDataLst>
              <p:tags r:id="rId16"/>
            </p:custDataLst>
          </p:nvPr>
        </p:nvSpPr>
        <p:spPr>
          <a:xfrm>
            <a:off x="1031875" y="3214370"/>
            <a:ext cx="1381760" cy="18034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1993-1998</a:t>
            </a:r>
            <a:endParaRPr lang="en-US" altLang="zh-CN">
              <a:solidFill>
                <a:schemeClr val="tx1"/>
              </a:solidFill>
            </a:endParaRPr>
          </a:p>
        </p:txBody>
      </p:sp>
      <p:sp>
        <p:nvSpPr>
          <p:cNvPr id="6" name="下箭头 5"/>
          <p:cNvSpPr/>
          <p:nvPr>
            <p:custDataLst>
              <p:tags r:id="rId17"/>
            </p:custDataLst>
          </p:nvPr>
        </p:nvSpPr>
        <p:spPr>
          <a:xfrm>
            <a:off x="2499995" y="3214370"/>
            <a:ext cx="1381760" cy="18034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1998-2003</a:t>
            </a:r>
            <a:endParaRPr lang="en-US" altLang="zh-CN">
              <a:solidFill>
                <a:schemeClr val="tx1"/>
              </a:solidFill>
            </a:endParaRPr>
          </a:p>
        </p:txBody>
      </p:sp>
      <p:sp>
        <p:nvSpPr>
          <p:cNvPr id="7" name="下箭头 6"/>
          <p:cNvSpPr/>
          <p:nvPr>
            <p:custDataLst>
              <p:tags r:id="rId18"/>
            </p:custDataLst>
          </p:nvPr>
        </p:nvSpPr>
        <p:spPr>
          <a:xfrm>
            <a:off x="3968115" y="3214370"/>
            <a:ext cx="1381760" cy="18034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2003-2008</a:t>
            </a:r>
            <a:endParaRPr lang="en-US" altLang="zh-CN">
              <a:solidFill>
                <a:schemeClr val="tx1"/>
              </a:solidFill>
            </a:endParaRPr>
          </a:p>
        </p:txBody>
      </p:sp>
      <p:sp>
        <p:nvSpPr>
          <p:cNvPr id="8" name="下箭头 7"/>
          <p:cNvSpPr/>
          <p:nvPr>
            <p:custDataLst>
              <p:tags r:id="rId19"/>
            </p:custDataLst>
          </p:nvPr>
        </p:nvSpPr>
        <p:spPr>
          <a:xfrm>
            <a:off x="5437505" y="3214370"/>
            <a:ext cx="1381760" cy="18034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2008-2013</a:t>
            </a:r>
            <a:endParaRPr lang="en-US" altLang="zh-CN">
              <a:solidFill>
                <a:schemeClr val="tx1"/>
              </a:solidFill>
            </a:endParaRPr>
          </a:p>
        </p:txBody>
      </p:sp>
      <p:sp>
        <p:nvSpPr>
          <p:cNvPr id="9" name="下箭头 8"/>
          <p:cNvSpPr/>
          <p:nvPr>
            <p:custDataLst>
              <p:tags r:id="rId20"/>
            </p:custDataLst>
          </p:nvPr>
        </p:nvSpPr>
        <p:spPr>
          <a:xfrm>
            <a:off x="6906895" y="3214370"/>
            <a:ext cx="1381760" cy="18034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2013-2018</a:t>
            </a:r>
            <a:endParaRPr lang="en-US" altLang="zh-CN">
              <a:solidFill>
                <a:schemeClr val="tx1"/>
              </a:solidFill>
            </a:endParaRPr>
          </a:p>
        </p:txBody>
      </p:sp>
      <p:sp>
        <p:nvSpPr>
          <p:cNvPr id="10" name="下箭头 9"/>
          <p:cNvSpPr/>
          <p:nvPr>
            <p:custDataLst>
              <p:tags r:id="rId21"/>
            </p:custDataLst>
          </p:nvPr>
        </p:nvSpPr>
        <p:spPr>
          <a:xfrm>
            <a:off x="8376285" y="3214370"/>
            <a:ext cx="1381760" cy="18034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2018-2023</a:t>
            </a:r>
            <a:endParaRPr lang="en-US" altLang="zh-CN">
              <a:solidFill>
                <a:schemeClr val="tx1"/>
              </a:solidFill>
            </a:endParaRPr>
          </a:p>
        </p:txBody>
      </p:sp>
      <p:sp>
        <p:nvSpPr>
          <p:cNvPr id="21" name="下箭头 20"/>
          <p:cNvSpPr/>
          <p:nvPr>
            <p:custDataLst>
              <p:tags r:id="rId22"/>
            </p:custDataLst>
          </p:nvPr>
        </p:nvSpPr>
        <p:spPr>
          <a:xfrm>
            <a:off x="9829165" y="3214370"/>
            <a:ext cx="1381760" cy="1803400"/>
          </a:xfrm>
          <a:prstGeom prst="down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2023-2025</a:t>
            </a:r>
            <a:endParaRPr lang="en-US" altLang="zh-CN">
              <a:solidFill>
                <a:schemeClr val="tx1"/>
              </a:solidFill>
            </a:endParaRPr>
          </a:p>
        </p:txBody>
      </p:sp>
    </p:spTree>
    <p:custDataLst>
      <p:tags r:id="rId2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UNIT_VALUE" val="29"/>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BEAUTIFY_FLAG" val="#wm#"/>
  <p:tag name="KSO_WM_UNIT_TYPE" val="i"/>
  <p:tag name="KSO_WM_UNIT_INDEX" val="2"/>
</p:tagLst>
</file>

<file path=ppt/tags/tag1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2"/>
  <p:tag name="KSO_WM_UNIT_LAYERLEVEL" val="1"/>
  <p:tag name="KSO_WM_TAG_VERSION" val="3.0"/>
  <p:tag name="KSO_WM_UNIT_TYPE" val="i"/>
  <p:tag name="KSO_WM_UNIT_INDEX"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5"/>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5"/>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 name="KSO_WM_TEMPLATE_CATEGORY" val="custom"/>
  <p:tag name="KSO_WM_TEMPLATE_INDEX" val="20230980"/>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二级&#10;三级&#10;四级&#10;五级"/>
  <p:tag name="KSO_WM_UNIT_NOCLEAR" val="0"/>
  <p:tag name="KSO_WM_UNIT_VALUE" val="340"/>
  <p:tag name="KSO_WM_UNIT_TYPE" val="f"/>
  <p:tag name="KSO_WM_UNIT_INDEX" val="1"/>
  <p:tag name="KSO_WM_TEMPLATE_CATEGORY" val="custom"/>
  <p:tag name="KSO_WM_TEMPLATE_INDEX" val="20230980"/>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980"/>
  <p:tag name="KSO_WM_TEMPLATE_THUMBS_INDEX" val="1、9"/>
</p:tagLst>
</file>

<file path=ppt/tags/tag13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32.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p="http://schemas.openxmlformats.org/presentationml/2006/main">
  <p:tag name="KSO_WM_BEAUTIFY_FLAG" val="#wm#"/>
  <p:tag name="KSO_WM_TEMPLATE_CATEGORY" val="custom"/>
  <p:tag name="KSO_WM_TEMPLATE_INDEX" val="2020508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7*a*1"/>
  <p:tag name="KSO_WM_TEMPLATE_CATEGORY" val="custom"/>
  <p:tag name="KSO_WM_TEMPLATE_INDEX" val="2023098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3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0_7*e*1"/>
  <p:tag name="KSO_WM_TEMPLATE_CATEGORY" val="custom"/>
  <p:tag name="KSO_WM_TEMPLATE_INDEX" val="20230980"/>
  <p:tag name="KSO_WM_UNIT_LAYERLEVEL" val="1"/>
  <p:tag name="KSO_WM_TAG_VERSION" val="3.0"/>
  <p:tag name="KSO_WM_BEAUTIFY_FLAG" val="#wm#"/>
  <p:tag name="KSO_WM_UNIT_NOCLEAR" val="0"/>
  <p:tag name="KSO_WM_UNIT_VALUE" val="13"/>
  <p:tag name="KSO_WM_UNIT_TYPE" val="e"/>
  <p:tag name="KSO_WM_UNIT_INDEX" val="1"/>
</p:tagLst>
</file>

<file path=ppt/tags/tag137.xml><?xml version="1.0" encoding="utf-8"?>
<p:tagLst xmlns:p="http://schemas.openxmlformats.org/presentationml/2006/main">
  <p:tag name="KSO_WM_SLIDE_ID" val="custom2023098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80"/>
  <p:tag name="KSO_WM_SLIDE_TYPE" val="sectionTitle"/>
  <p:tag name="KSO_WM_SLIDE_SUBTYPE" val="pureTxt"/>
  <p:tag name="KSO_WM_SLIDE_LAYOUT" val="a_e"/>
  <p:tag name="KSO_WM_SLIDE_LAYOUT_CNT" val="1_1"/>
  <p:tag name="KSO_WM_SLIDE_THEME_ID" val="3312567"/>
  <p:tag name="KSO_WM_SLIDE_THEME_NAME" val="紫色业绩汇报办公插画主题模板"/>
</p:tagLst>
</file>

<file path=ppt/tags/tag138.xml><?xml version="1.0" encoding="utf-8"?>
<p:tagLst xmlns:p="http://schemas.openxmlformats.org/presentationml/2006/main">
  <p:tag name="KSO_WM_DIAGRAM_VIRTUALLY_FRAME" val="{&quot;height&quot;:343.45001220703125,&quot;left&quot;:50.45,&quot;top&quot;:128.09999389648436,&quot;width&quot;:854.7250061035156}"/>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UNIT_TEXT_TYPE" val="1"/>
  <p:tag name="KSO_WM_DIAGRAM_MAX_ITEMCNT" val="4"/>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VALUE" val="117"/>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的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UNIT_LINE_FILL_TYPE" val="2"/>
  <p:tag name="KSO_WM_UNIT_USESOURCEFORMAT_APPLY" val="0"/>
</p:tagLst>
</file>

<file path=ppt/tags/tag139.xml><?xml version="1.0" encoding="utf-8"?>
<p:tagLst xmlns:p="http://schemas.openxmlformats.org/presentationml/2006/main">
  <p:tag name="KSO_WM_DIAGRAM_VIRTUALLY_FRAME" val="{&quot;height&quot;:343.45001220703125,&quot;left&quot;:50.45,&quot;top&quot;:128.09999389648436,&quot;width&quot;:854.725006103515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307_2*l_h_i*1_1_1"/>
  <p:tag name="KSO_WM_TEMPLATE_CATEGORY" val="diagram"/>
  <p:tag name="KSO_WM_TEMPLATE_INDEX" val="20231307"/>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0"/>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7_2*l_h_i*1_1_2"/>
  <p:tag name="KSO_WM_TEMPLATE_CATEGORY" val="diagram"/>
  <p:tag name="KSO_WM_TEMPLATE_INDEX" val="20231307"/>
  <p:tag name="KSO_WM_UNIT_LAYERLEVEL" val="1_1_1"/>
  <p:tag name="KSO_WM_TAG_VERSION" val="3.0"/>
  <p:tag name="KSO_WM_DIAGRAM_MAX_ITEMCNT" val="4"/>
  <p:tag name="KSO_WM_DIAGRAM_MIN_ITEMCNT" val="2"/>
  <p:tag name="KSO_WM_DIAGRAM_VIRTUALLY_FRAME" val="{&quot;height&quot;:343.45001220703125,&quot;left&quot;:50.45,&quot;top&quot;:128.09999389648436,&quot;width&quot;:854.725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0"/>
</p:tagLst>
</file>

<file path=ppt/tags/tag14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7_2*l_h_i*1_2_2"/>
  <p:tag name="KSO_WM_TEMPLATE_CATEGORY" val="diagram"/>
  <p:tag name="KSO_WM_TEMPLATE_INDEX" val="20231307"/>
  <p:tag name="KSO_WM_UNIT_LAYERLEVEL" val="1_1_1"/>
  <p:tag name="KSO_WM_TAG_VERSION" val="3.0"/>
  <p:tag name="KSO_WM_DIAGRAM_MAX_ITEMCNT" val="4"/>
  <p:tag name="KSO_WM_DIAGRAM_MIN_ITEMCNT" val="2"/>
  <p:tag name="KSO_WM_DIAGRAM_VIRTUALLY_FRAME" val="{&quot;height&quot;:343.45001220703125,&quot;left&quot;:50.45,&quot;top&quot;:128.09999389648436,&quot;width&quot;:854.7250061035156}"/>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8"/>
  <p:tag name="KSO_WM_UNIT_FILL_FORE_SCHEMECOLOR_INDEX_BRIGHTNESS" val="0"/>
  <p:tag name="KSO_WM_UNIT_USESOURCEFORMAT_APPLY" val="0"/>
</p:tagLst>
</file>

<file path=ppt/tags/tag142.xml><?xml version="1.0" encoding="utf-8"?>
<p:tagLst xmlns:p="http://schemas.openxmlformats.org/presentationml/2006/main">
  <p:tag name="KSO_WM_DIAGRAM_VIRTUALLY_FRAME" val="{&quot;height&quot;:343.45001220703125,&quot;left&quot;:50.45,&quot;top&quot;:128.09999389648436,&quot;width&quot;:854.7250061035156}"/>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7_2*l_h_f*1_2_1"/>
  <p:tag name="KSO_WM_TEMPLATE_CATEGORY" val="diagram"/>
  <p:tag name="KSO_WM_TEMPLATE_INDEX" val="20231307"/>
  <p:tag name="KSO_WM_UNIT_LAYERLEVEL" val="1_1_1"/>
  <p:tag name="KSO_WM_TAG_VERSION" val="3.0"/>
  <p:tag name="KSO_WM_UNIT_TEXT_TYPE" val="1"/>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VALUE" val="117"/>
  <p:tag name="KSO_WM_UNIT_PRESET_TEXT" val="单击此处添加文本具体内容，简明扼要地阐述您的观点。根据需要可酌情增减文字，以便观者准确地理解您传达的思想单击此处添加文本具体内容，简明扼要地阐述您的观点。以便观者准确地理解您传达的思想单击此处添加文本具体内容。"/>
  <p:tag name="KSO_WM_UNIT_LINE_FORE_SCHEMECOLOR_INDEX" val="8"/>
  <p:tag name="KSO_WM_UNIT_LINE_FILL_TYPE" val="2"/>
  <p:tag name="KSO_WM_UNIT_TEXT_FILL_FORE_SCHEMECOLOR_INDEX" val="13"/>
  <p:tag name="KSO_WM_UNIT_TEXT_FILL_TYPE" val="1"/>
  <p:tag name="KSO_WM_UNIT_USESOURCEFORMAT_APPLY" val="0"/>
</p:tagLst>
</file>

<file path=ppt/tags/tag143.xml><?xml version="1.0" encoding="utf-8"?>
<p:tagLst xmlns:p="http://schemas.openxmlformats.org/presentationml/2006/main">
  <p:tag name="KSO_WM_DIAGRAM_VIRTUALLY_FRAME" val="{&quot;height&quot;:343.45001220703125,&quot;left&quot;:50.45,&quot;top&quot;:128.09999389648436,&quot;width&quot;:854.725006103515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07_2*l_h_i*1_2_1"/>
  <p:tag name="KSO_WM_TEMPLATE_CATEGORY" val="diagram"/>
  <p:tag name="KSO_WM_TEMPLATE_INDEX" val="20231307"/>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8"/>
  <p:tag name="KSO_WM_UNIT_FILL_FORE_SCHEMECOLOR_INDEX_BRIGHTNESS" val="0"/>
  <p:tag name="KSO_WM_UNIT_USESOURCEFORMAT_APPLY" val="0"/>
</p:tagLst>
</file>

<file path=ppt/tags/tag14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7_2*l_h_i*1_3_2"/>
  <p:tag name="KSO_WM_TEMPLATE_CATEGORY" val="diagram"/>
  <p:tag name="KSO_WM_TEMPLATE_INDEX" val="20231307"/>
  <p:tag name="KSO_WM_UNIT_LAYERLEVEL" val="1_1_1"/>
  <p:tag name="KSO_WM_TAG_VERSION" val="3.0"/>
  <p:tag name="KSO_WM_DIAGRAM_MAX_ITEMCNT" val="4"/>
  <p:tag name="KSO_WM_DIAGRAM_MIN_ITEMCNT" val="2"/>
  <p:tag name="KSO_WM_DIAGRAM_VIRTUALLY_FRAME" val="{&quot;height&quot;:343.45001220703125,&quot;left&quot;:50.45,&quot;top&quot;:128.09999389648436,&quot;width&quot;:854.725006103515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0"/>
</p:tagLst>
</file>

<file path=ppt/tags/tag145.xml><?xml version="1.0" encoding="utf-8"?>
<p:tagLst xmlns:p="http://schemas.openxmlformats.org/presentationml/2006/main">
  <p:tag name="KSO_WM_DIAGRAM_VIRTUALLY_FRAME" val="{&quot;height&quot;:343.45001220703125,&quot;left&quot;:50.45,&quot;top&quot;:128.09999389648436,&quot;width&quot;:854.7250061035156}"/>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7_2*l_h_f*1_3_1"/>
  <p:tag name="KSO_WM_TEMPLATE_CATEGORY" val="diagram"/>
  <p:tag name="KSO_WM_TEMPLATE_INDEX" val="20231307"/>
  <p:tag name="KSO_WM_UNIT_LAYERLEVEL" val="1_1_1"/>
  <p:tag name="KSO_WM_TAG_VERSION" val="3.0"/>
  <p:tag name="KSO_WM_UNIT_TEXT_TYPE" val="1"/>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VALUE" val="117"/>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
  <p:tag name="KSO_WM_UNIT_LINE_FORE_SCHEMECOLOR_INDEX" val="5"/>
  <p:tag name="KSO_WM_UNIT_LINE_FILL_TYPE" val="2"/>
  <p:tag name="KSO_WM_UNIT_TEXT_FILL_FORE_SCHEMECOLOR_INDEX" val="13"/>
  <p:tag name="KSO_WM_UNIT_TEXT_FILL_TYPE" val="1"/>
  <p:tag name="KSO_WM_UNIT_USESOURCEFORMAT_APPLY" val="0"/>
</p:tagLst>
</file>

<file path=ppt/tags/tag146.xml><?xml version="1.0" encoding="utf-8"?>
<p:tagLst xmlns:p="http://schemas.openxmlformats.org/presentationml/2006/main">
  <p:tag name="KSO_WM_DIAGRAM_VIRTUALLY_FRAME" val="{&quot;height&quot;:343.45001220703125,&quot;left&quot;:50.45,&quot;top&quot;:128.09999389648436,&quot;width&quot;:854.725006103515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307_2*l_h_i*1_3_1"/>
  <p:tag name="KSO_WM_TEMPLATE_CATEGORY" val="diagram"/>
  <p:tag name="KSO_WM_TEMPLATE_INDEX" val="20231307"/>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0"/>
</p:tagLst>
</file>

<file path=ppt/tags/tag147.xml><?xml version="1.0" encoding="utf-8"?>
<p:tagLst xmlns:p="http://schemas.openxmlformats.org/presentationml/2006/main">
  <p:tag name="KSO_WM_SLIDE_ID" val="diagram20231307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53.3*343.45"/>
  <p:tag name="KSO_WM_SLIDE_POSITION" val="51.3*128.1"/>
  <p:tag name="KSO_WM_DIAGRAM_GROUP_CODE" val="l1-1"/>
  <p:tag name="KSO_WM_SLIDE_DIAGTYPE" val="l"/>
  <p:tag name="KSO_WM_TAG_VERSION" val="3.0"/>
  <p:tag name="KSO_WM_BEAUTIFY_FLAG" val="#wm#"/>
  <p:tag name="KSO_WM_TEMPLATE_CATEGORY" val="custom"/>
  <p:tag name="KSO_WM_TEMPLATE_INDEX" val="20205081"/>
  <p:tag name="KSO_WM_SLIDE_LAYOUT" val="a_l"/>
  <p:tag name="KSO_WM_SLIDE_LAYOUT_CNT" val="1_1"/>
</p:tagLst>
</file>

<file path=ppt/tags/tag148.xml><?xml version="1.0" encoding="utf-8"?>
<p:tagLst xmlns:p="http://schemas.openxmlformats.org/presentationml/2006/main">
  <p:tag name="KSO_WM_DIAGRAM_VIRTUALLY_FRAME" val="{&quot;height&quot;:343.45001220703125,&quot;left&quot;:50.72499389648438,&quot;top&quot;:128.09999389648436,&quot;width&quot;:854.4500122070312}"/>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7_2*l_h_f*1_1_1"/>
  <p:tag name="KSO_WM_TEMPLATE_CATEGORY" val="diagram"/>
  <p:tag name="KSO_WM_TEMPLATE_INDEX" val="20231307"/>
  <p:tag name="KSO_WM_UNIT_LAYERLEVEL" val="1_1_1"/>
  <p:tag name="KSO_WM_TAG_VERSION" val="3.0"/>
  <p:tag name="KSO_WM_UNIT_TEXT_TYPE" val="1"/>
  <p:tag name="KSO_WM_DIAGRAM_MAX_ITEMCNT" val="4"/>
  <p:tag name="KSO_WM_DIAGRAM_MIN_ITEMCNT" val="2"/>
  <p:tag name="KSO_WM_DIAGRAM_COLOR_MATCH_VALUE" val="{&quot;shape&quot;:{&quot;fill&quot;:{&quot;solid&quot;:{&quot;brightness&quot;:0,&quot;colorType&quot;:1,&quot;foreColorIndex&quot;:2,&quot;transparency&quot;:0.8999999761581421},&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VALUE" val="117"/>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的观点。"/>
  <p:tag name="KSO_WM_UNIT_FILL_TYPE" val="1"/>
  <p:tag name="KSO_WM_UNIT_FILL_FORE_SCHEMECOLOR_INDEX" val="2"/>
  <p:tag name="KSO_WM_UNIT_FILL_FORE_SCHEMECOLOR_INDEX_BRIGHTNESS" val="0"/>
  <p:tag name="KSO_WM_UNIT_LINE_FORE_SCHEMECOLOR_INDEX" val="5"/>
  <p:tag name="KSO_WM_UNIT_TEXT_FILL_FORE_SCHEMECOLOR_INDEX" val="1"/>
  <p:tag name="KSO_WM_UNIT_TEXT_FILL_TYPE" val="1"/>
  <p:tag name="KSO_WM_UNIT_LINE_FILL_TYPE" val="2"/>
  <p:tag name="KSO_WM_UNIT_USESOURCEFORMAT_APPLY" val="0"/>
</p:tagLst>
</file>

<file path=ppt/tags/tag149.xml><?xml version="1.0" encoding="utf-8"?>
<p:tagLst xmlns:p="http://schemas.openxmlformats.org/presentationml/2006/main">
  <p:tag name="KSO_WM_DIAGRAM_VIRTUALLY_FRAME" val="{&quot;height&quot;:343.45001220703125,&quot;left&quot;:50.72499389648438,&quot;top&quot;:128.09999389648436,&quot;width&quot;:854.4500122070312}"/>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307_2*l_h_i*1_1_1"/>
  <p:tag name="KSO_WM_TEMPLATE_CATEGORY" val="diagram"/>
  <p:tag name="KSO_WM_TEMPLATE_INDEX" val="20231307"/>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7_2*l_h_i*1_1_2"/>
  <p:tag name="KSO_WM_TEMPLATE_CATEGORY" val="diagram"/>
  <p:tag name="KSO_WM_TEMPLATE_INDEX" val="20231307"/>
  <p:tag name="KSO_WM_UNIT_LAYERLEVEL" val="1_1_1"/>
  <p:tag name="KSO_WM_TAG_VERSION" val="3.0"/>
  <p:tag name="KSO_WM_DIAGRAM_MAX_ITEMCNT" val="4"/>
  <p:tag name="KSO_WM_DIAGRAM_MIN_ITEMCNT" val="2"/>
  <p:tag name="KSO_WM_DIAGRAM_VIRTUALLY_FRAME" val="{&quot;height&quot;:343.45001220703125,&quot;left&quot;:50.72499389648438,&quot;top&quot;:128.09999389648436,&quot;width&quot;:854.45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0"/>
</p:tagLst>
</file>

<file path=ppt/tags/tag15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7_2*l_h_i*1_2_2"/>
  <p:tag name="KSO_WM_TEMPLATE_CATEGORY" val="diagram"/>
  <p:tag name="KSO_WM_TEMPLATE_INDEX" val="20231307"/>
  <p:tag name="KSO_WM_UNIT_LAYERLEVEL" val="1_1_1"/>
  <p:tag name="KSO_WM_TAG_VERSION" val="3.0"/>
  <p:tag name="KSO_WM_DIAGRAM_MAX_ITEMCNT" val="4"/>
  <p:tag name="KSO_WM_DIAGRAM_MIN_ITEMCNT" val="2"/>
  <p:tag name="KSO_WM_DIAGRAM_VIRTUALLY_FRAME" val="{&quot;height&quot;:343.45001220703125,&quot;left&quot;:50.72499389648438,&quot;top&quot;:128.09999389648436,&quot;width&quot;:854.4500122070312}"/>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8"/>
  <p:tag name="KSO_WM_UNIT_FILL_FORE_SCHEMECOLOR_INDEX_BRIGHTNESS" val="0"/>
  <p:tag name="KSO_WM_UNIT_USESOURCEFORMAT_APPLY" val="0"/>
</p:tagLst>
</file>

<file path=ppt/tags/tag152.xml><?xml version="1.0" encoding="utf-8"?>
<p:tagLst xmlns:p="http://schemas.openxmlformats.org/presentationml/2006/main">
  <p:tag name="KSO_WM_DIAGRAM_VIRTUALLY_FRAME" val="{&quot;height&quot;:343.45001220703125,&quot;left&quot;:50.72499389648438,&quot;top&quot;:128.09999389648436,&quot;width&quot;:854.4500122070312}"/>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7_2*l_h_f*1_2_1"/>
  <p:tag name="KSO_WM_TEMPLATE_CATEGORY" val="diagram"/>
  <p:tag name="KSO_WM_TEMPLATE_INDEX" val="20231307"/>
  <p:tag name="KSO_WM_UNIT_LAYERLEVEL" val="1_1_1"/>
  <p:tag name="KSO_WM_TAG_VERSION" val="3.0"/>
  <p:tag name="KSO_WM_UNIT_TEXT_TYPE" val="1"/>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VALUE" val="117"/>
  <p:tag name="KSO_WM_UNIT_PRESET_TEXT" val="单击此处添加文本具体内容，简明扼要地阐述您的观点。根据需要可酌情增减文字，以便观者准确地理解您传达的思想单击此处添加文本具体内容，简明扼要地阐述您的观点。以便观者准确地理解您传达的思想单击此处添加文本具体内容。"/>
  <p:tag name="KSO_WM_UNIT_LINE_FORE_SCHEMECOLOR_INDEX" val="8"/>
  <p:tag name="KSO_WM_UNIT_LINE_FILL_TYPE" val="2"/>
  <p:tag name="KSO_WM_UNIT_TEXT_FILL_FORE_SCHEMECOLOR_INDEX" val="13"/>
  <p:tag name="KSO_WM_UNIT_TEXT_FILL_TYPE" val="1"/>
  <p:tag name="KSO_WM_UNIT_USESOURCEFORMAT_APPLY" val="0"/>
</p:tagLst>
</file>

<file path=ppt/tags/tag153.xml><?xml version="1.0" encoding="utf-8"?>
<p:tagLst xmlns:p="http://schemas.openxmlformats.org/presentationml/2006/main">
  <p:tag name="KSO_WM_DIAGRAM_VIRTUALLY_FRAME" val="{&quot;height&quot;:343.45001220703125,&quot;left&quot;:50.72499389648438,&quot;top&quot;:128.09999389648436,&quot;width&quot;:854.4500122070312}"/>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07_2*l_h_i*1_2_1"/>
  <p:tag name="KSO_WM_TEMPLATE_CATEGORY" val="diagram"/>
  <p:tag name="KSO_WM_TEMPLATE_INDEX" val="20231307"/>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8"/>
  <p:tag name="KSO_WM_UNIT_FILL_FORE_SCHEMECOLOR_INDEX_BRIGHTNESS" val="0"/>
  <p:tag name="KSO_WM_UNIT_USESOURCEFORMAT_APPLY" val="0"/>
</p:tagLst>
</file>

<file path=ppt/tags/tag15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7_2*l_h_i*1_3_2"/>
  <p:tag name="KSO_WM_TEMPLATE_CATEGORY" val="diagram"/>
  <p:tag name="KSO_WM_TEMPLATE_INDEX" val="20231307"/>
  <p:tag name="KSO_WM_UNIT_LAYERLEVEL" val="1_1_1"/>
  <p:tag name="KSO_WM_TAG_VERSION" val="3.0"/>
  <p:tag name="KSO_WM_DIAGRAM_MAX_ITEMCNT" val="4"/>
  <p:tag name="KSO_WM_DIAGRAM_MIN_ITEMCNT" val="2"/>
  <p:tag name="KSO_WM_DIAGRAM_VIRTUALLY_FRAME" val="{&quot;height&quot;:343.45001220703125,&quot;left&quot;:50.72499389648438,&quot;top&quot;:128.09999389648436,&quot;width&quot;:854.45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0"/>
</p:tagLst>
</file>

<file path=ppt/tags/tag155.xml><?xml version="1.0" encoding="utf-8"?>
<p:tagLst xmlns:p="http://schemas.openxmlformats.org/presentationml/2006/main">
  <p:tag name="KSO_WM_DIAGRAM_VIRTUALLY_FRAME" val="{&quot;height&quot;:343.45001220703125,&quot;left&quot;:50.72499389648438,&quot;top&quot;:128.09999389648436,&quot;width&quot;:854.4500122070312}"/>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7_2*l_h_f*1_3_1"/>
  <p:tag name="KSO_WM_TEMPLATE_CATEGORY" val="diagram"/>
  <p:tag name="KSO_WM_TEMPLATE_INDEX" val="20231307"/>
  <p:tag name="KSO_WM_UNIT_LAYERLEVEL" val="1_1_1"/>
  <p:tag name="KSO_WM_TAG_VERSION" val="3.0"/>
  <p:tag name="KSO_WM_UNIT_TEXT_TYPE" val="1"/>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VALUE" val="117"/>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
  <p:tag name="KSO_WM_UNIT_LINE_FORE_SCHEMECOLOR_INDEX" val="5"/>
  <p:tag name="KSO_WM_UNIT_LINE_FILL_TYPE" val="2"/>
  <p:tag name="KSO_WM_UNIT_TEXT_FILL_FORE_SCHEMECOLOR_INDEX" val="13"/>
  <p:tag name="KSO_WM_UNIT_TEXT_FILL_TYPE" val="1"/>
  <p:tag name="KSO_WM_UNIT_USESOURCEFORMAT_APPLY" val="0"/>
</p:tagLst>
</file>

<file path=ppt/tags/tag156.xml><?xml version="1.0" encoding="utf-8"?>
<p:tagLst xmlns:p="http://schemas.openxmlformats.org/presentationml/2006/main">
  <p:tag name="KSO_WM_DIAGRAM_VIRTUALLY_FRAME" val="{&quot;height&quot;:343.45001220703125,&quot;left&quot;:50.72499389648438,&quot;top&quot;:128.09999389648436,&quot;width&quot;:854.4500122070312}"/>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307_2*l_h_i*1_3_1"/>
  <p:tag name="KSO_WM_TEMPLATE_CATEGORY" val="diagram"/>
  <p:tag name="KSO_WM_TEMPLATE_INDEX" val="20231307"/>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0"/>
</p:tagLst>
</file>

<file path=ppt/tags/tag157.xml><?xml version="1.0" encoding="utf-8"?>
<p:tagLst xmlns:p="http://schemas.openxmlformats.org/presentationml/2006/main">
  <p:tag name="KSO_WM_SLIDE_ID" val="diagram20231307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853.3*343.45"/>
  <p:tag name="KSO_WM_SLIDE_POSITION" val="51.3*128.1"/>
  <p:tag name="KSO_WM_DIAGRAM_GROUP_CODE" val="l1-1"/>
  <p:tag name="KSO_WM_SLIDE_DIAGTYPE" val="l"/>
  <p:tag name="KSO_WM_TAG_VERSION" val="3.0"/>
  <p:tag name="KSO_WM_BEAUTIFY_FLAG" val="#wm#"/>
  <p:tag name="KSO_WM_TEMPLATE_CATEGORY" val="custom"/>
  <p:tag name="KSO_WM_TEMPLATE_INDEX" val="20205081"/>
  <p:tag name="KSO_WM_SLIDE_LAYOUT" val="a_l"/>
  <p:tag name="KSO_WM_SLIDE_LAYOUT_CNT" val="1_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7*a*1"/>
  <p:tag name="KSO_WM_TEMPLATE_CATEGORY" val="custom"/>
  <p:tag name="KSO_WM_TEMPLATE_INDEX" val="2023098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5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0_7*e*1"/>
  <p:tag name="KSO_WM_TEMPLATE_CATEGORY" val="custom"/>
  <p:tag name="KSO_WM_TEMPLATE_INDEX" val="20230980"/>
  <p:tag name="KSO_WM_UNIT_LAYERLEVEL" val="1"/>
  <p:tag name="KSO_WM_TAG_VERSION" val="3.0"/>
  <p:tag name="KSO_WM_BEAUTIFY_FLAG" val="#wm#"/>
  <p:tag name="KSO_WM_UNIT_NOCLEAR" val="0"/>
  <p:tag name="KSO_WM_UNIT_VALUE" val="13"/>
  <p:tag name="KSO_WM_UNIT_TYPE" val="e"/>
  <p:tag name="KSO_WM_UNIT_INDEX"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ID" val="custom2023098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80"/>
  <p:tag name="KSO_WM_SLIDE_TYPE" val="sectionTitle"/>
  <p:tag name="KSO_WM_SLIDE_SUBTYPE" val="pureTxt"/>
  <p:tag name="KSO_WM_SLIDE_LAYOUT" val="a_e"/>
  <p:tag name="KSO_WM_SLIDE_LAYOUT_CNT" val="1_1"/>
  <p:tag name="KSO_WM_SLIDE_THEME_ID" val="3312567"/>
  <p:tag name="KSO_WM_SLIDE_THEME_NAME" val="紫色业绩汇报办公插画主题模板"/>
</p:tagLst>
</file>

<file path=ppt/tags/tag161.xml><?xml version="1.0" encoding="utf-8"?>
<p:tagLst xmlns:p="http://schemas.openxmlformats.org/presentationml/2006/main">
  <p:tag name="KSO_WM_BEAUTIFY_FLAG" val="#wm#"/>
  <p:tag name="KSO_WM_TEMPLATE_CATEGORY" val="custom"/>
  <p:tag name="KSO_WM_TEMPLATE_INDEX" val="2020508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7*a*1"/>
  <p:tag name="KSO_WM_TEMPLATE_CATEGORY" val="custom"/>
  <p:tag name="KSO_WM_TEMPLATE_INDEX" val="2023098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16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0_7*e*1"/>
  <p:tag name="KSO_WM_TEMPLATE_CATEGORY" val="custom"/>
  <p:tag name="KSO_WM_TEMPLATE_INDEX" val="20230980"/>
  <p:tag name="KSO_WM_UNIT_LAYERLEVEL" val="1"/>
  <p:tag name="KSO_WM_TAG_VERSION" val="3.0"/>
  <p:tag name="KSO_WM_BEAUTIFY_FLAG" val="#wm#"/>
  <p:tag name="KSO_WM_UNIT_NOCLEAR" val="0"/>
  <p:tag name="KSO_WM_UNIT_VALUE" val="13"/>
  <p:tag name="KSO_WM_UNIT_TYPE" val="e"/>
  <p:tag name="KSO_WM_UNIT_INDEX" val="1"/>
</p:tagLst>
</file>

<file path=ppt/tags/tag164.xml><?xml version="1.0" encoding="utf-8"?>
<p:tagLst xmlns:p="http://schemas.openxmlformats.org/presentationml/2006/main">
  <p:tag name="KSO_WM_DIAGRAM_VIRTUALLY_FRAME" val="{&quot;height&quot;:266.1,&quot;left&quot;:73.7,&quot;top&quot;:253.1,&quot;width&quot;:816.1}"/>
</p:tagLst>
</file>

<file path=ppt/tags/tag165.xml><?xml version="1.0" encoding="utf-8"?>
<p:tagLst xmlns:p="http://schemas.openxmlformats.org/presentationml/2006/main">
  <p:tag name="KSO_WM_DIAGRAM_VIRTUALLY_FRAME" val="{&quot;height&quot;:266.1,&quot;left&quot;:73.7,&quot;top&quot;:253.1,&quot;width&quot;:816.1}"/>
</p:tagLst>
</file>

<file path=ppt/tags/tag166.xml><?xml version="1.0" encoding="utf-8"?>
<p:tagLst xmlns:p="http://schemas.openxmlformats.org/presentationml/2006/main">
  <p:tag name="KSO_WM_DIAGRAM_VIRTUALLY_FRAME" val="{&quot;height&quot;:266.1,&quot;left&quot;:73.7,&quot;top&quot;:253.1,&quot;width&quot;:816.1}"/>
</p:tagLst>
</file>

<file path=ppt/tags/tag167.xml><?xml version="1.0" encoding="utf-8"?>
<p:tagLst xmlns:p="http://schemas.openxmlformats.org/presentationml/2006/main">
  <p:tag name="KSO_WM_DIAGRAM_VIRTUALLY_FRAME" val="{&quot;height&quot;:266.1,&quot;left&quot;:73.7,&quot;top&quot;:253.1,&quot;width&quot;:816.1}"/>
</p:tagLst>
</file>

<file path=ppt/tags/tag168.xml><?xml version="1.0" encoding="utf-8"?>
<p:tagLst xmlns:p="http://schemas.openxmlformats.org/presentationml/2006/main">
  <p:tag name="KSO_WM_DIAGRAM_VIRTUALLY_FRAME" val="{&quot;height&quot;:266.1,&quot;left&quot;:73.7,&quot;top&quot;:253.1,&quot;width&quot;:816.1}"/>
</p:tagLst>
</file>

<file path=ppt/tags/tag169.xml><?xml version="1.0" encoding="utf-8"?>
<p:tagLst xmlns:p="http://schemas.openxmlformats.org/presentationml/2006/main">
  <p:tag name="KSO_WM_DIAGRAM_VIRTUALLY_FRAME" val="{&quot;height&quot;:266.1,&quot;left&quot;:73.7,&quot;top&quot;:253.1,&quot;width&quot;:816.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DIAGRAM_VIRTUALLY_FRAME" val="{&quot;height&quot;:266.1,&quot;left&quot;:73.7,&quot;top&quot;:253.1,&quot;width&quot;:816.1}"/>
</p:tagLst>
</file>

<file path=ppt/tags/tag171.xml><?xml version="1.0" encoding="utf-8"?>
<p:tagLst xmlns:p="http://schemas.openxmlformats.org/presentationml/2006/main">
  <p:tag name="KSO_WM_DIAGRAM_VIRTUALLY_FRAME" val="{&quot;height&quot;:266.1,&quot;left&quot;:73.7,&quot;top&quot;:253.1,&quot;width&quot;:816.1}"/>
</p:tagLst>
</file>

<file path=ppt/tags/tag172.xml><?xml version="1.0" encoding="utf-8"?>
<p:tagLst xmlns:p="http://schemas.openxmlformats.org/presentationml/2006/main">
  <p:tag name="KSO_WM_DIAGRAM_VIRTUALLY_FRAME" val="{&quot;height&quot;:266.1,&quot;left&quot;:73.7,&quot;top&quot;:253.1,&quot;width&quot;:816.1}"/>
</p:tagLst>
</file>

<file path=ppt/tags/tag173.xml><?xml version="1.0" encoding="utf-8"?>
<p:tagLst xmlns:p="http://schemas.openxmlformats.org/presentationml/2006/main">
  <p:tag name="KSO_WM_DIAGRAM_VIRTUALLY_FRAME" val="{&quot;height&quot;:266.1,&quot;left&quot;:73.7,&quot;top&quot;:253.1,&quot;width&quot;:816.1}"/>
</p:tagLst>
</file>

<file path=ppt/tags/tag174.xml><?xml version="1.0" encoding="utf-8"?>
<p:tagLst xmlns:p="http://schemas.openxmlformats.org/presentationml/2006/main">
  <p:tag name="KSO_WM_DIAGRAM_VIRTUALLY_FRAME" val="{&quot;height&quot;:266.1,&quot;left&quot;:73.7,&quot;top&quot;:253.1,&quot;width&quot;:816.1}"/>
</p:tagLst>
</file>

<file path=ppt/tags/tag175.xml><?xml version="1.0" encoding="utf-8"?>
<p:tagLst xmlns:p="http://schemas.openxmlformats.org/presentationml/2006/main">
  <p:tag name="KSO_WM_DIAGRAM_VIRTUALLY_FRAME" val="{&quot;height&quot;:266.1,&quot;left&quot;:73.7,&quot;top&quot;:253.1,&quot;width&quot;:816.1}"/>
</p:tagLst>
</file>

<file path=ppt/tags/tag176.xml><?xml version="1.0" encoding="utf-8"?>
<p:tagLst xmlns:p="http://schemas.openxmlformats.org/presentationml/2006/main">
  <p:tag name="KSO_WM_DIAGRAM_VIRTUALLY_FRAME" val="{&quot;height&quot;:266.1,&quot;left&quot;:73.7,&quot;top&quot;:253.1,&quot;width&quot;:816.1}"/>
</p:tagLst>
</file>

<file path=ppt/tags/tag177.xml><?xml version="1.0" encoding="utf-8"?>
<p:tagLst xmlns:p="http://schemas.openxmlformats.org/presentationml/2006/main">
  <p:tag name="KSO_WM_DIAGRAM_VIRTUALLY_FRAME" val="{&quot;height&quot;:266.1,&quot;left&quot;:73.7,&quot;top&quot;:253.1,&quot;width&quot;:816.1}"/>
</p:tagLst>
</file>

<file path=ppt/tags/tag178.xml><?xml version="1.0" encoding="utf-8"?>
<p:tagLst xmlns:p="http://schemas.openxmlformats.org/presentationml/2006/main">
  <p:tag name="KSO_WM_DIAGRAM_VIRTUALLY_FRAME" val="{&quot;height&quot;:266.1,&quot;left&quot;:73.7,&quot;top&quot;:253.1,&quot;width&quot;:816.1}"/>
</p:tagLst>
</file>

<file path=ppt/tags/tag179.xml><?xml version="1.0" encoding="utf-8"?>
<p:tagLst xmlns:p="http://schemas.openxmlformats.org/presentationml/2006/main">
  <p:tag name="KSO_WM_SLIDE_ID" val="custom2023098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80"/>
  <p:tag name="KSO_WM_SLIDE_TYPE" val="sectionTitle"/>
  <p:tag name="KSO_WM_SLIDE_SUBTYPE" val="pureTxt"/>
  <p:tag name="KSO_WM_SLIDE_LAYOUT" val="a_e"/>
  <p:tag name="KSO_WM_SLIDE_LAYOUT_CNT" val="1_1"/>
  <p:tag name="KSO_WM_SLIDE_THEME_ID" val="3312567"/>
  <p:tag name="KSO_WM_SLIDE_THEME_NAME" val="紫色业绩汇报办公插画主题模板"/>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DIAGRAM_VIRTUALLY_FRAME" val="{&quot;height&quot;:266.1,&quot;left&quot;:73.7,&quot;top&quot;:253.1,&quot;width&quot;:816.1}"/>
</p:tagLst>
</file>

<file path=ppt/tags/tag181.xml><?xml version="1.0" encoding="utf-8"?>
<p:tagLst xmlns:p="http://schemas.openxmlformats.org/presentationml/2006/main">
  <p:tag name="KSO_WM_DIAGRAM_VIRTUALLY_FRAME" val="{&quot;height&quot;:266.1,&quot;left&quot;:73.7,&quot;top&quot;:253.1,&quot;width&quot;:816.1}"/>
</p:tagLst>
</file>

<file path=ppt/tags/tag182.xml><?xml version="1.0" encoding="utf-8"?>
<p:tagLst xmlns:p="http://schemas.openxmlformats.org/presentationml/2006/main">
  <p:tag name="KSO_WM_DIAGRAM_VIRTUALLY_FRAME" val="{&quot;height&quot;:266.1,&quot;left&quot;:73.7,&quot;top&quot;:253.1,&quot;width&quot;:816.1}"/>
</p:tagLst>
</file>

<file path=ppt/tags/tag183.xml><?xml version="1.0" encoding="utf-8"?>
<p:tagLst xmlns:p="http://schemas.openxmlformats.org/presentationml/2006/main">
  <p:tag name="KSO_WM_DIAGRAM_VIRTUALLY_FRAME" val="{&quot;height&quot;:266.1,&quot;left&quot;:73.7,&quot;top&quot;:253.1,&quot;width&quot;:816.1}"/>
</p:tagLst>
</file>

<file path=ppt/tags/tag184.xml><?xml version="1.0" encoding="utf-8"?>
<p:tagLst xmlns:p="http://schemas.openxmlformats.org/presentationml/2006/main">
  <p:tag name="KSO_WM_DIAGRAM_VIRTUALLY_FRAME" val="{&quot;height&quot;:266.1,&quot;left&quot;:73.7,&quot;top&quot;:253.1,&quot;width&quot;:816.1}"/>
</p:tagLst>
</file>

<file path=ppt/tags/tag185.xml><?xml version="1.0" encoding="utf-8"?>
<p:tagLst xmlns:p="http://schemas.openxmlformats.org/presentationml/2006/main">
  <p:tag name="KSO_WM_DIAGRAM_VIRTUALLY_FRAME" val="{&quot;height&quot;:266.1,&quot;left&quot;:73.7,&quot;top&quot;:253.1,&quot;width&quot;:816.1}"/>
</p:tagLst>
</file>

<file path=ppt/tags/tag186.xml><?xml version="1.0" encoding="utf-8"?>
<p:tagLst xmlns:p="http://schemas.openxmlformats.org/presentationml/2006/main">
  <p:tag name="KSO_WM_DIAGRAM_VIRTUALLY_FRAME" val="{&quot;height&quot;:266.1,&quot;left&quot;:73.7,&quot;top&quot;:253.1,&quot;width&quot;:816.1}"/>
</p:tagLst>
</file>

<file path=ppt/tags/tag187.xml><?xml version="1.0" encoding="utf-8"?>
<p:tagLst xmlns:p="http://schemas.openxmlformats.org/presentationml/2006/main">
  <p:tag name="KSO_WM_DIAGRAM_VIRTUALLY_FRAME" val="{&quot;height&quot;:266.1,&quot;left&quot;:73.7,&quot;top&quot;:253.1,&quot;width&quot;:816.1}"/>
</p:tagLst>
</file>

<file path=ppt/tags/tag188.xml><?xml version="1.0" encoding="utf-8"?>
<p:tagLst xmlns:p="http://schemas.openxmlformats.org/presentationml/2006/main">
  <p:tag name="KSO_WM_DIAGRAM_VIRTUALLY_FRAME" val="{&quot;height&quot;:266.1,&quot;left&quot;:73.7,&quot;top&quot;:253.1,&quot;width&quot;:816.1}"/>
</p:tagLst>
</file>

<file path=ppt/tags/tag189.xml><?xml version="1.0" encoding="utf-8"?>
<p:tagLst xmlns:p="http://schemas.openxmlformats.org/presentationml/2006/main">
  <p:tag name="KSO_WM_DIAGRAM_VIRTUALLY_FRAME" val="{&quot;height&quot;:266.1,&quot;left&quot;:73.7,&quot;top&quot;:253.1,&quot;width&quot;:816.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DIAGRAM_VIRTUALLY_FRAME" val="{&quot;height&quot;:266.1,&quot;left&quot;:73.7,&quot;top&quot;:253.1,&quot;width&quot;:816.1}"/>
</p:tagLst>
</file>

<file path=ppt/tags/tag191.xml><?xml version="1.0" encoding="utf-8"?>
<p:tagLst xmlns:p="http://schemas.openxmlformats.org/presentationml/2006/main">
  <p:tag name="KSO_WM_DIAGRAM_VIRTUALLY_FRAME" val="{&quot;height&quot;:266.1,&quot;left&quot;:73.7,&quot;top&quot;:253.1,&quot;width&quot;:816.1}"/>
</p:tagLst>
</file>

<file path=ppt/tags/tag192.xml><?xml version="1.0" encoding="utf-8"?>
<p:tagLst xmlns:p="http://schemas.openxmlformats.org/presentationml/2006/main">
  <p:tag name="KSO_WM_DIAGRAM_VIRTUALLY_FRAME" val="{&quot;height&quot;:266.1,&quot;left&quot;:73.7,&quot;top&quot;:253.1,&quot;width&quot;:816.1}"/>
</p:tagLst>
</file>

<file path=ppt/tags/tag193.xml><?xml version="1.0" encoding="utf-8"?>
<p:tagLst xmlns:p="http://schemas.openxmlformats.org/presentationml/2006/main">
  <p:tag name="KSO_WM_DIAGRAM_VIRTUALLY_FRAME" val="{&quot;height&quot;:266.1,&quot;left&quot;:73.7,&quot;top&quot;:253.1,&quot;width&quot;:816.1}"/>
</p:tagLst>
</file>

<file path=ppt/tags/tag194.xml><?xml version="1.0" encoding="utf-8"?>
<p:tagLst xmlns:p="http://schemas.openxmlformats.org/presentationml/2006/main">
  <p:tag name="KSO_WM_DIAGRAM_VIRTUALLY_FRAME" val="{&quot;height&quot;:266.1,&quot;left&quot;:73.7,&quot;top&quot;:253.1,&quot;width&quot;:816.1}"/>
</p:tagLst>
</file>

<file path=ppt/tags/tag195.xml><?xml version="1.0" encoding="utf-8"?>
<p:tagLst xmlns:p="http://schemas.openxmlformats.org/presentationml/2006/main">
  <p:tag name="KSO_WM_BEAUTIFY_FLAG" val="#wm#"/>
  <p:tag name="KSO_WM_TEMPLATE_CATEGORY" val="custom"/>
  <p:tag name="KSO_WM_TEMPLATE_INDEX" val="20205081"/>
</p:tagLst>
</file>

<file path=ppt/tags/tag196.xml><?xml version="1.0" encoding="utf-8"?>
<p:tagLst xmlns:p="http://schemas.openxmlformats.org/presentationml/2006/main">
  <p:tag name="KSO_WM_BEAUTIFY_FLAG" val="#wm#"/>
  <p:tag name="KSO_WM_TEMPLATE_CATEGORY" val="custom"/>
  <p:tag name="KSO_WM_TEMPLATE_INDEX" val="20205081"/>
</p:tagLst>
</file>

<file path=ppt/tags/tag197.xml><?xml version="1.0" encoding="utf-8"?>
<p:tagLst xmlns:p="http://schemas.openxmlformats.org/presentationml/2006/main">
  <p:tag name="KSO_WM_BEAUTIFY_FLAG" val="#wm#"/>
  <p:tag name="KSO_WM_TEMPLATE_CATEGORY" val="custom"/>
  <p:tag name="KSO_WM_TEMPLATE_INDEX" val="20205081"/>
</p:tagLst>
</file>

<file path=ppt/tags/tag198.xml><?xml version="1.0" encoding="utf-8"?>
<p:tagLst xmlns:p="http://schemas.openxmlformats.org/presentationml/2006/main">
  <p:tag name="KSO_WM_BEAUTIFY_FLAG" val="#wm#"/>
  <p:tag name="KSO_WM_TEMPLATE_CATEGORY" val="custom"/>
  <p:tag name="KSO_WM_TEMPLATE_INDEX" val="20205081"/>
</p:tagLst>
</file>

<file path=ppt/tags/tag199.xml><?xml version="1.0" encoding="utf-8"?>
<p:tagLst xmlns:p="http://schemas.openxmlformats.org/presentationml/2006/main">
  <p:tag name="KSO_WM_BEAUTIFY_FLAG" val="#wm#"/>
  <p:tag name="KSO_WM_TEMPLATE_CATEGORY" val="custom"/>
  <p:tag name="KSO_WM_TEMPLATE_INDEX" val="2020508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BEAUTIFY_FLAG" val="#wm#"/>
  <p:tag name="KSO_WM_TEMPLATE_CATEGORY" val="custom"/>
  <p:tag name="KSO_WM_TEMPLATE_INDEX" val="20205081"/>
</p:tagLst>
</file>

<file path=ppt/tags/tag202.xml><?xml version="1.0" encoding="utf-8"?>
<p:tagLst xmlns:p="http://schemas.openxmlformats.org/presentationml/2006/main">
  <p:tag name="KSO_WM_BEAUTIFY_FLAG" val="#wm#"/>
  <p:tag name="KSO_WM_TEMPLATE_CATEGORY" val="custom"/>
  <p:tag name="KSO_WM_TEMPLATE_INDEX" val="2020508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7*a*1"/>
  <p:tag name="KSO_WM_TEMPLATE_CATEGORY" val="custom"/>
  <p:tag name="KSO_WM_TEMPLATE_INDEX" val="2023098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20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0_7*e*1"/>
  <p:tag name="KSO_WM_TEMPLATE_CATEGORY" val="custom"/>
  <p:tag name="KSO_WM_TEMPLATE_INDEX" val="20230980"/>
  <p:tag name="KSO_WM_UNIT_LAYERLEVEL" val="1"/>
  <p:tag name="KSO_WM_TAG_VERSION" val="3.0"/>
  <p:tag name="KSO_WM_BEAUTIFY_FLAG" val="#wm#"/>
  <p:tag name="KSO_WM_UNIT_NOCLEAR" val="0"/>
  <p:tag name="KSO_WM_UNIT_VALUE" val="13"/>
  <p:tag name="KSO_WM_UNIT_TYPE" val="e"/>
  <p:tag name="KSO_WM_UNIT_INDEX" val="1"/>
</p:tagLst>
</file>

<file path=ppt/tags/tag205.xml><?xml version="1.0" encoding="utf-8"?>
<p:tagLst xmlns:p="http://schemas.openxmlformats.org/presentationml/2006/main">
  <p:tag name="KSO_WM_SLIDE_ID" val="custom2023098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80"/>
  <p:tag name="KSO_WM_SLIDE_TYPE" val="sectionTitle"/>
  <p:tag name="KSO_WM_SLIDE_SUBTYPE" val="pureTxt"/>
  <p:tag name="KSO_WM_SLIDE_LAYOUT" val="a_e"/>
  <p:tag name="KSO_WM_SLIDE_LAYOUT_CNT" val="1_1"/>
  <p:tag name="KSO_WM_SLIDE_THEME_ID" val="3312567"/>
  <p:tag name="KSO_WM_SLIDE_THEME_NAME" val="紫色业绩汇报办公插画主题模板"/>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BEAUTIFY_FLAG" val="#wm#"/>
  <p:tag name="KSO_WM_TEMPLATE_CATEGORY" val="custom"/>
  <p:tag name="KSO_WM_TEMPLATE_INDEX" val="20205081"/>
</p:tagLst>
</file>

<file path=ppt/tags/tag208.xml><?xml version="1.0" encoding="utf-8"?>
<p:tagLst xmlns:p="http://schemas.openxmlformats.org/presentationml/2006/main">
  <p:tag name="KSO_WM_BEAUTIFY_FLAG" val="#wm#"/>
  <p:tag name="KSO_WM_TEMPLATE_CATEGORY" val="custom"/>
  <p:tag name="KSO_WM_TEMPLATE_INDEX" val="20205081"/>
</p:tagLst>
</file>

<file path=ppt/tags/tag209.xml><?xml version="1.0" encoding="utf-8"?>
<p:tagLst xmlns:p="http://schemas.openxmlformats.org/presentationml/2006/main">
  <p:tag name="KSO_WM_BEAUTIFY_FLAG" val="#wm#"/>
  <p:tag name="KSO_WM_TEMPLATE_CATEGORY" val="custom"/>
  <p:tag name="KSO_WM_TEMPLATE_INDEX" val="2020508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wm#"/>
  <p:tag name="KSO_WM_TEMPLATE_CATEGORY" val="custom"/>
  <p:tag name="KSO_WM_TEMPLATE_INDEX" val="20205081"/>
</p:tagLst>
</file>

<file path=ppt/tags/tag211.xml><?xml version="1.0" encoding="utf-8"?>
<p:tagLst xmlns:p="http://schemas.openxmlformats.org/presentationml/2006/main">
  <p:tag name="KSO_WM_BEAUTIFY_FLAG" val="#wm#"/>
  <p:tag name="KSO_WM_TEMPLATE_CATEGORY" val="custom"/>
  <p:tag name="KSO_WM_TEMPLATE_INDEX" val="20205081"/>
</p:tagLst>
</file>

<file path=ppt/tags/tag212.xml><?xml version="1.0" encoding="utf-8"?>
<p:tagLst xmlns:p="http://schemas.openxmlformats.org/presentationml/2006/main">
  <p:tag name="KSO_WM_BEAUTIFY_FLAG" val="#wm#"/>
  <p:tag name="KSO_WM_TEMPLATE_CATEGORY" val="custom"/>
  <p:tag name="KSO_WM_TEMPLATE_INDEX" val="20205081"/>
</p:tagLst>
</file>

<file path=ppt/tags/tag213.xml><?xml version="1.0" encoding="utf-8"?>
<p:tagLst xmlns:p="http://schemas.openxmlformats.org/presentationml/2006/main">
  <p:tag name="KSO_WM_BEAUTIFY_FLAG" val="#wm#"/>
  <p:tag name="KSO_WM_TEMPLATE_CATEGORY" val="custom"/>
  <p:tag name="KSO_WM_TEMPLATE_INDEX" val="20205081"/>
</p:tagLst>
</file>

<file path=ppt/tags/tag214.xml><?xml version="1.0" encoding="utf-8"?>
<p:tagLst xmlns:p="http://schemas.openxmlformats.org/presentationml/2006/main">
  <p:tag name="KSO_WM_BEAUTIFY_FLAG" val="#wm#"/>
  <p:tag name="KSO_WM_TEMPLATE_CATEGORY" val="custom"/>
  <p:tag name="KSO_WM_TEMPLATE_INDEX" val="2020508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7*a*1"/>
  <p:tag name="KSO_WM_TEMPLATE_CATEGORY" val="custom"/>
  <p:tag name="KSO_WM_TEMPLATE_INDEX" val="2023098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21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0_7*e*1"/>
  <p:tag name="KSO_WM_TEMPLATE_CATEGORY" val="custom"/>
  <p:tag name="KSO_WM_TEMPLATE_INDEX" val="20230980"/>
  <p:tag name="KSO_WM_UNIT_LAYERLEVEL" val="1"/>
  <p:tag name="KSO_WM_TAG_VERSION" val="3.0"/>
  <p:tag name="KSO_WM_BEAUTIFY_FLAG" val="#wm#"/>
  <p:tag name="KSO_WM_UNIT_NOCLEAR" val="0"/>
  <p:tag name="KSO_WM_UNIT_VALUE" val="13"/>
  <p:tag name="KSO_WM_UNIT_TYPE" val="e"/>
  <p:tag name="KSO_WM_UNIT_INDEX" val="1"/>
</p:tagLst>
</file>

<file path=ppt/tags/tag217.xml><?xml version="1.0" encoding="utf-8"?>
<p:tagLst xmlns:p="http://schemas.openxmlformats.org/presentationml/2006/main">
  <p:tag name="KSO_WM_SLIDE_ID" val="custom2023098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80"/>
  <p:tag name="KSO_WM_SLIDE_TYPE" val="sectionTitle"/>
  <p:tag name="KSO_WM_SLIDE_SUBTYPE" val="pureTxt"/>
  <p:tag name="KSO_WM_SLIDE_LAYOUT" val="a_e"/>
  <p:tag name="KSO_WM_SLIDE_LAYOUT_CNT" val="1_1"/>
  <p:tag name="KSO_WM_SLIDE_THEME_ID" val="3312567"/>
  <p:tag name="KSO_WM_SLIDE_THEME_NAME" val="紫色业绩汇报办公插画主题模板"/>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05081"/>
</p:tagLst>
</file>

<file path=ppt/tags/tag221.xml><?xml version="1.0" encoding="utf-8"?>
<p:tagLst xmlns:p="http://schemas.openxmlformats.org/presentationml/2006/main">
  <p:tag name="KSO_WM_BEAUTIFY_FLAG" val="#wm#"/>
  <p:tag name="KSO_WM_TEMPLATE_CATEGORY" val="custom"/>
  <p:tag name="KSO_WM_TEMPLATE_INDEX" val="2020508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7*a*1"/>
  <p:tag name="KSO_WM_TEMPLATE_CATEGORY" val="custom"/>
  <p:tag name="KSO_WM_TEMPLATE_INDEX" val="2023098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223.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80_7*e*1"/>
  <p:tag name="KSO_WM_TEMPLATE_CATEGORY" val="custom"/>
  <p:tag name="KSO_WM_TEMPLATE_INDEX" val="20230980"/>
  <p:tag name="KSO_WM_UNIT_LAYERLEVEL" val="1"/>
  <p:tag name="KSO_WM_TAG_VERSION" val="3.0"/>
  <p:tag name="KSO_WM_BEAUTIFY_FLAG" val="#wm#"/>
  <p:tag name="KSO_WM_UNIT_NOCLEAR" val="0"/>
  <p:tag name="KSO_WM_UNIT_VALUE" val="13"/>
  <p:tag name="KSO_WM_UNIT_TYPE" val="e"/>
  <p:tag name="KSO_WM_UNIT_INDEX" val="1"/>
</p:tagLst>
</file>

<file path=ppt/tags/tag224.xml><?xml version="1.0" encoding="utf-8"?>
<p:tagLst xmlns:p="http://schemas.openxmlformats.org/presentationml/2006/main">
  <p:tag name="KSO_WM_SLIDE_ID" val="custom2023098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80"/>
  <p:tag name="KSO_WM_SLIDE_TYPE" val="sectionTitle"/>
  <p:tag name="KSO_WM_SLIDE_SUBTYPE" val="pureTxt"/>
  <p:tag name="KSO_WM_SLIDE_LAYOUT" val="a_e"/>
  <p:tag name="KSO_WM_SLIDE_LAYOUT_CNT" val="1_1"/>
  <p:tag name="KSO_WM_SLIDE_THEME_ID" val="3312567"/>
  <p:tag name="KSO_WM_SLIDE_THEME_NAME" val="紫色业绩汇报办公插画主题模板"/>
</p:tagLst>
</file>

<file path=ppt/tags/tag225.xml><?xml version="1.0" encoding="utf-8"?>
<p:tagLst xmlns:p="http://schemas.openxmlformats.org/presentationml/2006/main">
  <p:tag name="KSO_WM_BEAUTIFY_FLAG" val="#wm#"/>
  <p:tag name="KSO_WM_TEMPLATE_CATEGORY" val="custom"/>
  <p:tag name="KSO_WM_TEMPLATE_INDEX" val="20205081"/>
</p:tagLst>
</file>

<file path=ppt/tags/tag226.xml><?xml version="1.0" encoding="utf-8"?>
<p:tagLst xmlns:p="http://schemas.openxmlformats.org/presentationml/2006/main">
  <p:tag name="KSO_WM_BEAUTIFY_FLAG" val="#wm#"/>
  <p:tag name="KSO_WM_TEMPLATE_CATEGORY" val="custom"/>
  <p:tag name="KSO_WM_TEMPLATE_INDEX" val="20205081"/>
</p:tagLst>
</file>

<file path=ppt/tags/tag227.xml><?xml version="1.0" encoding="utf-8"?>
<p:tagLst xmlns:p="http://schemas.openxmlformats.org/presentationml/2006/main">
  <p:tag name="KSO_WM_BEAUTIFY_FLAG" val="#wm#"/>
  <p:tag name="KSO_WM_TEMPLATE_CATEGORY" val="custom"/>
  <p:tag name="KSO_WM_TEMPLATE_INDEX" val="2020508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80_7*a*1"/>
  <p:tag name="KSO_WM_TEMPLATE_CATEGORY" val="custom"/>
  <p:tag name="KSO_WM_TEMPLATE_INDEX" val="20230980"/>
  <p:tag name="KSO_WM_UNIT_LAYERLEVEL" val="1"/>
  <p:tag name="KSO_WM_TAG_VERSION" val="3.0"/>
  <p:tag name="KSO_WM_BEAUTIFY_FLAG" val="#wm#"/>
  <p:tag name="KSO_WM_UNIT_ISCONTENTSTITLE" val="0"/>
  <p:tag name="KSO_WM_UNIT_ISNUMDGMTITLE" val="0"/>
  <p:tag name="KSO_WM_UNIT_NOCLEAR" val="0"/>
  <p:tag name="KSO_WM_UNIT_VALUE" val="14"/>
  <p:tag name="KSO_WM_UNIT_TYPE" val="a"/>
  <p:tag name="KSO_WM_UNIT_INDEX" val="1"/>
  <p:tag name="KSO_WM_UNIT_PRESET_TEXT" val="添加章节标题"/>
  <p:tag name="KSO_WM_UNIT_TEXT_TYPE" val="1"/>
</p:tagLst>
</file>

<file path=ppt/tags/tag229.xml><?xml version="1.0" encoding="utf-8"?>
<p:tagLst xmlns:p="http://schemas.openxmlformats.org/presentationml/2006/main">
  <p:tag name="KSO_WM_SLIDE_ID" val="custom20230980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80"/>
  <p:tag name="KSO_WM_SLIDE_TYPE" val="sectionTitle"/>
  <p:tag name="KSO_WM_SLIDE_SUBTYPE" val="pureTxt"/>
  <p:tag name="KSO_WM_SLIDE_LAYOUT" val="a_e"/>
  <p:tag name="KSO_WM_SLIDE_LAYOUT_CNT" val="1_1"/>
  <p:tag name="KSO_WM_SLIDE_THEME_ID" val="3312567"/>
  <p:tag name="KSO_WM_SLIDE_THEME_NAME" val="紫色业绩汇报办公插画主题模板"/>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UNIT_TYPE" val="i"/>
  <p:tag name="KSO_WM_UNIT_INDEX" val="2"/>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7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7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UNIT_TYPE" val="i"/>
  <p:tag name="KSO_WM_UNIT_INDEX"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8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8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160"/>
  <p:tag name="KSO_WM_UNIT_TYPE" val="f"/>
  <p:tag name="KSO_WM_UNIT_INDEX"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160"/>
  <p:tag name="KSO_WM_UNIT_TYPE" val="f"/>
  <p:tag name="KSO_WM_UNIT_INDEX"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spPr>
      <a:bodyPr rtlCol="0" anchor="ctr"/>
      <a:lstStyle>
        <a:defPPr algn="ctr">
          <a:defRPr lang="zh-CN" altLang="en-US"/>
        </a:defPPr>
      </a:lstStyle>
      <a:style>
        <a:lnRef idx="2">
          <a:schemeClr val="accent1">
            <a:lumMod val="75000"/>
          </a:schemeClr>
        </a:lnRef>
        <a:fillRef idx="1">
          <a:schemeClr val="accent1"/>
        </a:fillRef>
        <a:effectRef idx="0">
          <a:srgbClr val="FFFFFF"/>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lumMod val="75000"/>
          </a:schemeClr>
        </a:lnRef>
        <a:fillRef idx="1">
          <a:schemeClr val="accent1"/>
        </a:fillRef>
        <a:effectRef idx="0">
          <a:srgbClr val="FFFFFF"/>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solidFill>
              <a:schemeClr val="accent1"/>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5963</Words>
  <Application>WPS 演示</Application>
  <PresentationFormat>宽屏</PresentationFormat>
  <Paragraphs>551</Paragraphs>
  <Slides>36</Slides>
  <Notes>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36</vt:i4>
      </vt:variant>
    </vt:vector>
  </HeadingPairs>
  <TitlesOfParts>
    <vt:vector size="48" baseType="lpstr">
      <vt:lpstr>Arial</vt:lpstr>
      <vt:lpstr>宋体</vt:lpstr>
      <vt:lpstr>Wingdings</vt:lpstr>
      <vt:lpstr>Wingdings</vt:lpstr>
      <vt:lpstr>微软雅黑</vt:lpstr>
      <vt:lpstr>华文彩云</vt:lpstr>
      <vt:lpstr>方正舒体</vt:lpstr>
      <vt:lpstr>Arial Unicode MS</vt:lpstr>
      <vt:lpstr>Calibri</vt:lpstr>
      <vt:lpstr>仿宋</vt:lpstr>
      <vt:lpstr>WPS</vt:lpstr>
      <vt:lpstr>Office 主题​​</vt:lpstr>
      <vt:lpstr>基于政府工作报告围绕施政理念进行的文本数据分析 </vt:lpstr>
      <vt:lpstr>PowerPoint 演示文稿</vt:lpstr>
      <vt:lpstr>研究背景及价值</vt:lpstr>
      <vt:lpstr>PowerPoint 演示文稿</vt:lpstr>
      <vt:lpstr>PowerPoint 演示文稿</vt:lpstr>
      <vt:lpstr>词频库展示</vt:lpstr>
      <vt:lpstr>PowerPoint 演示文稿</vt:lpstr>
      <vt:lpstr>各阶段词云图展示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各阶段核心主题变化趋势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施政理念的“变”</vt:lpstr>
      <vt:lpstr>PowerPoint 演示文稿</vt:lpstr>
      <vt:lpstr>PowerPoint 演示文稿</vt:lpstr>
      <vt:lpstr>PowerPoint 演示文稿</vt:lpstr>
      <vt:lpstr>PowerPoint 演示文稿</vt:lpstr>
      <vt:lpstr>施政理念的“不变”</vt:lpstr>
      <vt:lpstr>PowerPoint 演示文稿</vt:lpstr>
      <vt:lpstr>PowerPoint 演示文稿</vt:lpstr>
      <vt:lpstr>PowerPoint 演示文稿</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曦</cp:lastModifiedBy>
  <cp:revision>181</cp:revision>
  <dcterms:created xsi:type="dcterms:W3CDTF">2019-06-19T02:08:00Z</dcterms:created>
  <dcterms:modified xsi:type="dcterms:W3CDTF">2025-12-18T16:18:45Z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2052-11.1.0.10009</vt:lpwstr>
  </property>
  <property fmtid="{D5CDD505-2E9C-101B-9397-08002B2CF9AE}" pid="3" name="ICV">
    <vt:lpwstr>3B7AB67E00424B508539F6A6EAADFD70_11</vt:lpwstr>
  </property>
</Properties>
</file>